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75.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55" r:id="rId3"/>
    <p:sldId id="257" r:id="rId4"/>
    <p:sldId id="263" r:id="rId5"/>
    <p:sldId id="264" r:id="rId6"/>
    <p:sldId id="258" r:id="rId7"/>
    <p:sldId id="259" r:id="rId8"/>
    <p:sldId id="261" r:id="rId9"/>
    <p:sldId id="260" r:id="rId10"/>
    <p:sldId id="262" r:id="rId11"/>
    <p:sldId id="266" r:id="rId12"/>
    <p:sldId id="265" r:id="rId13"/>
    <p:sldId id="267" r:id="rId14"/>
    <p:sldId id="268" r:id="rId15"/>
    <p:sldId id="269" r:id="rId16"/>
    <p:sldId id="270" r:id="rId17"/>
    <p:sldId id="438" r:id="rId18"/>
    <p:sldId id="439" r:id="rId19"/>
    <p:sldId id="440" r:id="rId20"/>
    <p:sldId id="441" r:id="rId21"/>
    <p:sldId id="271" r:id="rId22"/>
    <p:sldId id="272" r:id="rId23"/>
    <p:sldId id="273" r:id="rId24"/>
    <p:sldId id="274" r:id="rId25"/>
    <p:sldId id="276" r:id="rId26"/>
    <p:sldId id="277" r:id="rId27"/>
    <p:sldId id="278" r:id="rId28"/>
    <p:sldId id="279" r:id="rId29"/>
    <p:sldId id="436" r:id="rId30"/>
    <p:sldId id="437" r:id="rId31"/>
    <p:sldId id="280" r:id="rId32"/>
    <p:sldId id="281" r:id="rId33"/>
    <p:sldId id="282" r:id="rId34"/>
    <p:sldId id="289" r:id="rId35"/>
    <p:sldId id="290" r:id="rId36"/>
    <p:sldId id="291" r:id="rId37"/>
    <p:sldId id="292" r:id="rId38"/>
    <p:sldId id="283" r:id="rId39"/>
    <p:sldId id="456" r:id="rId40"/>
    <p:sldId id="457" r:id="rId41"/>
    <p:sldId id="458" r:id="rId42"/>
    <p:sldId id="459" r:id="rId43"/>
    <p:sldId id="460" r:id="rId44"/>
    <p:sldId id="285" r:id="rId45"/>
    <p:sldId id="328" r:id="rId46"/>
    <p:sldId id="329" r:id="rId47"/>
    <p:sldId id="327" r:id="rId48"/>
    <p:sldId id="284" r:id="rId49"/>
    <p:sldId id="293" r:id="rId50"/>
    <p:sldId id="286" r:id="rId51"/>
    <p:sldId id="297" r:id="rId52"/>
    <p:sldId id="338" r:id="rId53"/>
    <p:sldId id="339" r:id="rId54"/>
    <p:sldId id="340" r:id="rId55"/>
    <p:sldId id="341" r:id="rId56"/>
    <p:sldId id="344" r:id="rId57"/>
    <p:sldId id="345" r:id="rId58"/>
    <p:sldId id="346" r:id="rId59"/>
    <p:sldId id="342" r:id="rId60"/>
    <p:sldId id="295" r:id="rId61"/>
    <p:sldId id="296" r:id="rId62"/>
    <p:sldId id="298" r:id="rId63"/>
    <p:sldId id="299" r:id="rId64"/>
    <p:sldId id="300" r:id="rId65"/>
    <p:sldId id="301" r:id="rId66"/>
    <p:sldId id="302" r:id="rId67"/>
    <p:sldId id="309" r:id="rId68"/>
    <p:sldId id="304" r:id="rId69"/>
    <p:sldId id="315" r:id="rId70"/>
    <p:sldId id="316" r:id="rId71"/>
    <p:sldId id="305" r:id="rId72"/>
    <p:sldId id="306" r:id="rId73"/>
    <p:sldId id="307" r:id="rId74"/>
    <p:sldId id="308" r:id="rId75"/>
    <p:sldId id="310" r:id="rId76"/>
    <p:sldId id="312" r:id="rId77"/>
    <p:sldId id="313" r:id="rId78"/>
    <p:sldId id="314" r:id="rId79"/>
    <p:sldId id="311" r:id="rId80"/>
    <p:sldId id="317" r:id="rId81"/>
    <p:sldId id="318" r:id="rId82"/>
    <p:sldId id="319" r:id="rId83"/>
    <p:sldId id="320" r:id="rId84"/>
    <p:sldId id="321" r:id="rId85"/>
    <p:sldId id="322" r:id="rId86"/>
    <p:sldId id="324" r:id="rId87"/>
    <p:sldId id="330" r:id="rId88"/>
    <p:sldId id="331" r:id="rId89"/>
    <p:sldId id="333" r:id="rId90"/>
    <p:sldId id="334" r:id="rId91"/>
    <p:sldId id="326" r:id="rId92"/>
    <p:sldId id="335" r:id="rId93"/>
    <p:sldId id="336" r:id="rId94"/>
    <p:sldId id="337" r:id="rId95"/>
    <p:sldId id="325" r:id="rId96"/>
    <p:sldId id="348" r:id="rId97"/>
    <p:sldId id="349" r:id="rId98"/>
    <p:sldId id="350" r:id="rId99"/>
    <p:sldId id="351" r:id="rId100"/>
    <p:sldId id="399" r:id="rId101"/>
    <p:sldId id="400" r:id="rId102"/>
    <p:sldId id="347" r:id="rId103"/>
    <p:sldId id="367" r:id="rId104"/>
    <p:sldId id="352" r:id="rId105"/>
    <p:sldId id="442" r:id="rId106"/>
    <p:sldId id="392" r:id="rId107"/>
    <p:sldId id="353" r:id="rId108"/>
    <p:sldId id="443" r:id="rId109"/>
    <p:sldId id="444" r:id="rId110"/>
    <p:sldId id="354" r:id="rId111"/>
    <p:sldId id="391" r:id="rId112"/>
    <p:sldId id="393" r:id="rId113"/>
    <p:sldId id="394" r:id="rId114"/>
    <p:sldId id="395" r:id="rId115"/>
    <p:sldId id="396" r:id="rId116"/>
    <p:sldId id="356" r:id="rId117"/>
    <p:sldId id="445" r:id="rId118"/>
    <p:sldId id="446" r:id="rId119"/>
    <p:sldId id="357" r:id="rId120"/>
    <p:sldId id="358" r:id="rId121"/>
    <p:sldId id="359" r:id="rId122"/>
    <p:sldId id="360" r:id="rId123"/>
    <p:sldId id="361" r:id="rId124"/>
    <p:sldId id="355" r:id="rId125"/>
    <p:sldId id="362" r:id="rId126"/>
    <p:sldId id="364" r:id="rId127"/>
    <p:sldId id="365" r:id="rId128"/>
    <p:sldId id="366" r:id="rId129"/>
    <p:sldId id="368" r:id="rId130"/>
    <p:sldId id="448" r:id="rId131"/>
    <p:sldId id="449" r:id="rId132"/>
    <p:sldId id="450" r:id="rId133"/>
    <p:sldId id="451" r:id="rId134"/>
    <p:sldId id="452" r:id="rId135"/>
    <p:sldId id="453" r:id="rId136"/>
    <p:sldId id="454" r:id="rId137"/>
    <p:sldId id="447" r:id="rId138"/>
    <p:sldId id="369" r:id="rId139"/>
    <p:sldId id="370" r:id="rId140"/>
    <p:sldId id="371" r:id="rId141"/>
    <p:sldId id="372" r:id="rId142"/>
    <p:sldId id="373" r:id="rId143"/>
    <p:sldId id="374" r:id="rId144"/>
    <p:sldId id="375" r:id="rId145"/>
    <p:sldId id="379" r:id="rId146"/>
    <p:sldId id="380" r:id="rId147"/>
    <p:sldId id="381" r:id="rId148"/>
    <p:sldId id="382" r:id="rId149"/>
    <p:sldId id="383" r:id="rId150"/>
    <p:sldId id="384" r:id="rId151"/>
    <p:sldId id="385" r:id="rId152"/>
    <p:sldId id="377" r:id="rId153"/>
    <p:sldId id="378" r:id="rId154"/>
    <p:sldId id="390" r:id="rId155"/>
    <p:sldId id="397" r:id="rId156"/>
    <p:sldId id="398" r:id="rId157"/>
    <p:sldId id="386" r:id="rId158"/>
    <p:sldId id="406" r:id="rId159"/>
    <p:sldId id="407" r:id="rId160"/>
    <p:sldId id="408" r:id="rId161"/>
    <p:sldId id="409" r:id="rId162"/>
    <p:sldId id="410" r:id="rId163"/>
    <p:sldId id="411" r:id="rId164"/>
    <p:sldId id="412" r:id="rId165"/>
    <p:sldId id="413" r:id="rId166"/>
    <p:sldId id="414" r:id="rId167"/>
    <p:sldId id="415" r:id="rId168"/>
    <p:sldId id="416" r:id="rId169"/>
    <p:sldId id="417" r:id="rId170"/>
    <p:sldId id="418" r:id="rId171"/>
    <p:sldId id="419" r:id="rId172"/>
    <p:sldId id="420" r:id="rId173"/>
    <p:sldId id="421" r:id="rId174"/>
    <p:sldId id="422" r:id="rId175"/>
    <p:sldId id="423" r:id="rId176"/>
    <p:sldId id="424" r:id="rId177"/>
    <p:sldId id="425" r:id="rId178"/>
    <p:sldId id="426" r:id="rId179"/>
    <p:sldId id="427" r:id="rId180"/>
    <p:sldId id="428" r:id="rId181"/>
    <p:sldId id="429" r:id="rId182"/>
    <p:sldId id="430" r:id="rId183"/>
    <p:sldId id="431" r:id="rId184"/>
    <p:sldId id="432" r:id="rId185"/>
    <p:sldId id="433" r:id="rId186"/>
    <p:sldId id="434" r:id="rId187"/>
    <p:sldId id="435" r:id="rId188"/>
    <p:sldId id="401" r:id="rId189"/>
    <p:sldId id="402" r:id="rId190"/>
    <p:sldId id="403" r:id="rId191"/>
    <p:sldId id="404" r:id="rId192"/>
    <p:sldId id="405" r:id="rId193"/>
    <p:sldId id="275" r:id="rId194"/>
    <p:sldId id="332" r:id="rId1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064" autoAdjust="0"/>
    <p:restoredTop sz="94660"/>
  </p:normalViewPr>
  <p:slideViewPr>
    <p:cSldViewPr snapToGrid="0">
      <p:cViewPr varScale="1">
        <p:scale>
          <a:sx n="84" d="100"/>
          <a:sy n="84" d="100"/>
        </p:scale>
        <p:origin x="101" y="12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1A90D-FEAC-7281-527A-20E2640706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E650663-2536-1C60-62A5-FD1AEB42AE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A5F87D4-DF54-0C70-BD81-5B2F6D58BD63}"/>
              </a:ext>
            </a:extLst>
          </p:cNvPr>
          <p:cNvSpPr>
            <a:spLocks noGrp="1"/>
          </p:cNvSpPr>
          <p:nvPr>
            <p:ph type="dt" sz="half" idx="10"/>
          </p:nvPr>
        </p:nvSpPr>
        <p:spPr/>
        <p:txBody>
          <a:bodyPr/>
          <a:lstStyle/>
          <a:p>
            <a:fld id="{E0042814-02CF-463A-88B1-ADC293E6B4B5}" type="datetimeFigureOut">
              <a:rPr lang="en-IN" smtClean="0"/>
              <a:t>12-11-2024</a:t>
            </a:fld>
            <a:endParaRPr lang="en-IN"/>
          </a:p>
        </p:txBody>
      </p:sp>
      <p:sp>
        <p:nvSpPr>
          <p:cNvPr id="5" name="Footer Placeholder 4">
            <a:extLst>
              <a:ext uri="{FF2B5EF4-FFF2-40B4-BE49-F238E27FC236}">
                <a16:creationId xmlns:a16="http://schemas.microsoft.com/office/drawing/2014/main" id="{16CC9AE4-426A-3805-9C59-426D7435D1B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9FEF88D-782B-C883-0C33-24F4F5FCD891}"/>
              </a:ext>
            </a:extLst>
          </p:cNvPr>
          <p:cNvSpPr>
            <a:spLocks noGrp="1"/>
          </p:cNvSpPr>
          <p:nvPr>
            <p:ph type="sldNum" sz="quarter" idx="12"/>
          </p:nvPr>
        </p:nvSpPr>
        <p:spPr/>
        <p:txBody>
          <a:bodyPr/>
          <a:lstStyle/>
          <a:p>
            <a:fld id="{8CFF6193-2286-4B84-A524-060BF2FEADA5}" type="slidenum">
              <a:rPr lang="en-IN" smtClean="0"/>
              <a:t>‹#›</a:t>
            </a:fld>
            <a:endParaRPr lang="en-IN"/>
          </a:p>
        </p:txBody>
      </p:sp>
    </p:spTree>
    <p:extLst>
      <p:ext uri="{BB962C8B-B14F-4D97-AF65-F5344CB8AC3E}">
        <p14:creationId xmlns:p14="http://schemas.microsoft.com/office/powerpoint/2010/main" val="2120145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52127-6887-1D10-FFE0-8678E47F9EB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DD87D8D-2692-70A3-63F6-DDE199EB4D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466FEE6-4661-BFC9-1423-CE3A4BD2F8D6}"/>
              </a:ext>
            </a:extLst>
          </p:cNvPr>
          <p:cNvSpPr>
            <a:spLocks noGrp="1"/>
          </p:cNvSpPr>
          <p:nvPr>
            <p:ph type="dt" sz="half" idx="10"/>
          </p:nvPr>
        </p:nvSpPr>
        <p:spPr/>
        <p:txBody>
          <a:bodyPr/>
          <a:lstStyle/>
          <a:p>
            <a:fld id="{E0042814-02CF-463A-88B1-ADC293E6B4B5}" type="datetimeFigureOut">
              <a:rPr lang="en-IN" smtClean="0"/>
              <a:t>12-11-2024</a:t>
            </a:fld>
            <a:endParaRPr lang="en-IN"/>
          </a:p>
        </p:txBody>
      </p:sp>
      <p:sp>
        <p:nvSpPr>
          <p:cNvPr id="5" name="Footer Placeholder 4">
            <a:extLst>
              <a:ext uri="{FF2B5EF4-FFF2-40B4-BE49-F238E27FC236}">
                <a16:creationId xmlns:a16="http://schemas.microsoft.com/office/drawing/2014/main" id="{AAC3FAA0-A77F-5C7A-9377-F78A2D98FFD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4EB165F-9F28-DDFB-FF3E-AC4DB834A09D}"/>
              </a:ext>
            </a:extLst>
          </p:cNvPr>
          <p:cNvSpPr>
            <a:spLocks noGrp="1"/>
          </p:cNvSpPr>
          <p:nvPr>
            <p:ph type="sldNum" sz="quarter" idx="12"/>
          </p:nvPr>
        </p:nvSpPr>
        <p:spPr/>
        <p:txBody>
          <a:bodyPr/>
          <a:lstStyle/>
          <a:p>
            <a:fld id="{8CFF6193-2286-4B84-A524-060BF2FEADA5}" type="slidenum">
              <a:rPr lang="en-IN" smtClean="0"/>
              <a:t>‹#›</a:t>
            </a:fld>
            <a:endParaRPr lang="en-IN"/>
          </a:p>
        </p:txBody>
      </p:sp>
    </p:spTree>
    <p:extLst>
      <p:ext uri="{BB962C8B-B14F-4D97-AF65-F5344CB8AC3E}">
        <p14:creationId xmlns:p14="http://schemas.microsoft.com/office/powerpoint/2010/main" val="3021255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EDBB0E-732E-C1A8-F58B-A80F9EC224D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757F284-B7A5-05FB-9F26-5A95C9D6C9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F7A973-2BAF-0B4D-EBA7-B23F1737E3A8}"/>
              </a:ext>
            </a:extLst>
          </p:cNvPr>
          <p:cNvSpPr>
            <a:spLocks noGrp="1"/>
          </p:cNvSpPr>
          <p:nvPr>
            <p:ph type="dt" sz="half" idx="10"/>
          </p:nvPr>
        </p:nvSpPr>
        <p:spPr/>
        <p:txBody>
          <a:bodyPr/>
          <a:lstStyle/>
          <a:p>
            <a:fld id="{E0042814-02CF-463A-88B1-ADC293E6B4B5}" type="datetimeFigureOut">
              <a:rPr lang="en-IN" smtClean="0"/>
              <a:t>12-11-2024</a:t>
            </a:fld>
            <a:endParaRPr lang="en-IN"/>
          </a:p>
        </p:txBody>
      </p:sp>
      <p:sp>
        <p:nvSpPr>
          <p:cNvPr id="5" name="Footer Placeholder 4">
            <a:extLst>
              <a:ext uri="{FF2B5EF4-FFF2-40B4-BE49-F238E27FC236}">
                <a16:creationId xmlns:a16="http://schemas.microsoft.com/office/drawing/2014/main" id="{22FF8976-B6E6-E64A-C2BA-1F7F8093DD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BD14C37-8DAB-62C2-F973-A6B5E73FEB38}"/>
              </a:ext>
            </a:extLst>
          </p:cNvPr>
          <p:cNvSpPr>
            <a:spLocks noGrp="1"/>
          </p:cNvSpPr>
          <p:nvPr>
            <p:ph type="sldNum" sz="quarter" idx="12"/>
          </p:nvPr>
        </p:nvSpPr>
        <p:spPr/>
        <p:txBody>
          <a:bodyPr/>
          <a:lstStyle/>
          <a:p>
            <a:fld id="{8CFF6193-2286-4B84-A524-060BF2FEADA5}" type="slidenum">
              <a:rPr lang="en-IN" smtClean="0"/>
              <a:t>‹#›</a:t>
            </a:fld>
            <a:endParaRPr lang="en-IN"/>
          </a:p>
        </p:txBody>
      </p:sp>
    </p:spTree>
    <p:extLst>
      <p:ext uri="{BB962C8B-B14F-4D97-AF65-F5344CB8AC3E}">
        <p14:creationId xmlns:p14="http://schemas.microsoft.com/office/powerpoint/2010/main" val="2571490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C0486-1C4D-116A-73C0-AE923C9FE5E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61A2236-9925-32DB-FFF5-7CA9DF9A82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B6F6C95-06AB-6B9E-A59B-9CD009F57DE5}"/>
              </a:ext>
            </a:extLst>
          </p:cNvPr>
          <p:cNvSpPr>
            <a:spLocks noGrp="1"/>
          </p:cNvSpPr>
          <p:nvPr>
            <p:ph type="dt" sz="half" idx="10"/>
          </p:nvPr>
        </p:nvSpPr>
        <p:spPr/>
        <p:txBody>
          <a:bodyPr/>
          <a:lstStyle/>
          <a:p>
            <a:fld id="{E0042814-02CF-463A-88B1-ADC293E6B4B5}" type="datetimeFigureOut">
              <a:rPr lang="en-IN" smtClean="0"/>
              <a:t>12-11-2024</a:t>
            </a:fld>
            <a:endParaRPr lang="en-IN"/>
          </a:p>
        </p:txBody>
      </p:sp>
      <p:sp>
        <p:nvSpPr>
          <p:cNvPr id="5" name="Footer Placeholder 4">
            <a:extLst>
              <a:ext uri="{FF2B5EF4-FFF2-40B4-BE49-F238E27FC236}">
                <a16:creationId xmlns:a16="http://schemas.microsoft.com/office/drawing/2014/main" id="{B12B0656-EC3A-43C5-E055-B60614B134B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4A26448-7054-A488-F487-8E3C8542AB39}"/>
              </a:ext>
            </a:extLst>
          </p:cNvPr>
          <p:cNvSpPr>
            <a:spLocks noGrp="1"/>
          </p:cNvSpPr>
          <p:nvPr>
            <p:ph type="sldNum" sz="quarter" idx="12"/>
          </p:nvPr>
        </p:nvSpPr>
        <p:spPr/>
        <p:txBody>
          <a:bodyPr/>
          <a:lstStyle/>
          <a:p>
            <a:fld id="{8CFF6193-2286-4B84-A524-060BF2FEADA5}" type="slidenum">
              <a:rPr lang="en-IN" smtClean="0"/>
              <a:t>‹#›</a:t>
            </a:fld>
            <a:endParaRPr lang="en-IN"/>
          </a:p>
        </p:txBody>
      </p:sp>
    </p:spTree>
    <p:extLst>
      <p:ext uri="{BB962C8B-B14F-4D97-AF65-F5344CB8AC3E}">
        <p14:creationId xmlns:p14="http://schemas.microsoft.com/office/powerpoint/2010/main" val="1595208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140D3-5B57-D4D1-232A-F7A8C52069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DBB70F4-03BC-7BB6-C4EB-9DC978222F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495CDE-412B-9F8E-2C69-734A5E66FB08}"/>
              </a:ext>
            </a:extLst>
          </p:cNvPr>
          <p:cNvSpPr>
            <a:spLocks noGrp="1"/>
          </p:cNvSpPr>
          <p:nvPr>
            <p:ph type="dt" sz="half" idx="10"/>
          </p:nvPr>
        </p:nvSpPr>
        <p:spPr/>
        <p:txBody>
          <a:bodyPr/>
          <a:lstStyle/>
          <a:p>
            <a:fld id="{E0042814-02CF-463A-88B1-ADC293E6B4B5}" type="datetimeFigureOut">
              <a:rPr lang="en-IN" smtClean="0"/>
              <a:t>12-11-2024</a:t>
            </a:fld>
            <a:endParaRPr lang="en-IN"/>
          </a:p>
        </p:txBody>
      </p:sp>
      <p:sp>
        <p:nvSpPr>
          <p:cNvPr id="5" name="Footer Placeholder 4">
            <a:extLst>
              <a:ext uri="{FF2B5EF4-FFF2-40B4-BE49-F238E27FC236}">
                <a16:creationId xmlns:a16="http://schemas.microsoft.com/office/drawing/2014/main" id="{2212D0AF-9AA5-6DD9-6764-2D093002B7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865B43F-EAC4-AB6A-5318-C47F3E3EE8CA}"/>
              </a:ext>
            </a:extLst>
          </p:cNvPr>
          <p:cNvSpPr>
            <a:spLocks noGrp="1"/>
          </p:cNvSpPr>
          <p:nvPr>
            <p:ph type="sldNum" sz="quarter" idx="12"/>
          </p:nvPr>
        </p:nvSpPr>
        <p:spPr/>
        <p:txBody>
          <a:bodyPr/>
          <a:lstStyle/>
          <a:p>
            <a:fld id="{8CFF6193-2286-4B84-A524-060BF2FEADA5}" type="slidenum">
              <a:rPr lang="en-IN" smtClean="0"/>
              <a:t>‹#›</a:t>
            </a:fld>
            <a:endParaRPr lang="en-IN"/>
          </a:p>
        </p:txBody>
      </p:sp>
    </p:spTree>
    <p:extLst>
      <p:ext uri="{BB962C8B-B14F-4D97-AF65-F5344CB8AC3E}">
        <p14:creationId xmlns:p14="http://schemas.microsoft.com/office/powerpoint/2010/main" val="1731510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ABB23-77E5-15F7-F631-5DEF23AA5F6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C1669FA-BAC5-4696-BDCA-0F11EEE804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C31DAB9-F416-58F9-7A7E-29832541F6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844883D-B5CE-4700-0A08-26417B24DA82}"/>
              </a:ext>
            </a:extLst>
          </p:cNvPr>
          <p:cNvSpPr>
            <a:spLocks noGrp="1"/>
          </p:cNvSpPr>
          <p:nvPr>
            <p:ph type="dt" sz="half" idx="10"/>
          </p:nvPr>
        </p:nvSpPr>
        <p:spPr/>
        <p:txBody>
          <a:bodyPr/>
          <a:lstStyle/>
          <a:p>
            <a:fld id="{E0042814-02CF-463A-88B1-ADC293E6B4B5}" type="datetimeFigureOut">
              <a:rPr lang="en-IN" smtClean="0"/>
              <a:t>12-11-2024</a:t>
            </a:fld>
            <a:endParaRPr lang="en-IN"/>
          </a:p>
        </p:txBody>
      </p:sp>
      <p:sp>
        <p:nvSpPr>
          <p:cNvPr id="6" name="Footer Placeholder 5">
            <a:extLst>
              <a:ext uri="{FF2B5EF4-FFF2-40B4-BE49-F238E27FC236}">
                <a16:creationId xmlns:a16="http://schemas.microsoft.com/office/drawing/2014/main" id="{7599EE06-02B2-07B7-45A1-B982EE712CF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E8AF82E-72D4-DC17-743B-22ED206B83AE}"/>
              </a:ext>
            </a:extLst>
          </p:cNvPr>
          <p:cNvSpPr>
            <a:spLocks noGrp="1"/>
          </p:cNvSpPr>
          <p:nvPr>
            <p:ph type="sldNum" sz="quarter" idx="12"/>
          </p:nvPr>
        </p:nvSpPr>
        <p:spPr/>
        <p:txBody>
          <a:bodyPr/>
          <a:lstStyle/>
          <a:p>
            <a:fld id="{8CFF6193-2286-4B84-A524-060BF2FEADA5}" type="slidenum">
              <a:rPr lang="en-IN" smtClean="0"/>
              <a:t>‹#›</a:t>
            </a:fld>
            <a:endParaRPr lang="en-IN"/>
          </a:p>
        </p:txBody>
      </p:sp>
    </p:spTree>
    <p:extLst>
      <p:ext uri="{BB962C8B-B14F-4D97-AF65-F5344CB8AC3E}">
        <p14:creationId xmlns:p14="http://schemas.microsoft.com/office/powerpoint/2010/main" val="2961533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545C9-BED2-B4F4-A6F5-18136742E49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188A3C5-FEC0-0EAD-E4E8-B7415D0942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B982031-831D-43F1-A450-303F0690F3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83311A2-4D3B-8B13-28E8-102D64EFE6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2789DCA-30A9-7DBB-447D-6E8613C4921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B0796DB-D40D-4075-521D-10FEFD238D4A}"/>
              </a:ext>
            </a:extLst>
          </p:cNvPr>
          <p:cNvSpPr>
            <a:spLocks noGrp="1"/>
          </p:cNvSpPr>
          <p:nvPr>
            <p:ph type="dt" sz="half" idx="10"/>
          </p:nvPr>
        </p:nvSpPr>
        <p:spPr/>
        <p:txBody>
          <a:bodyPr/>
          <a:lstStyle/>
          <a:p>
            <a:fld id="{E0042814-02CF-463A-88B1-ADC293E6B4B5}" type="datetimeFigureOut">
              <a:rPr lang="en-IN" smtClean="0"/>
              <a:t>12-11-2024</a:t>
            </a:fld>
            <a:endParaRPr lang="en-IN"/>
          </a:p>
        </p:txBody>
      </p:sp>
      <p:sp>
        <p:nvSpPr>
          <p:cNvPr id="8" name="Footer Placeholder 7">
            <a:extLst>
              <a:ext uri="{FF2B5EF4-FFF2-40B4-BE49-F238E27FC236}">
                <a16:creationId xmlns:a16="http://schemas.microsoft.com/office/drawing/2014/main" id="{FAC17C23-43E6-8EB4-2E8C-BC4C0CD4C64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130989C-3B54-D60C-8136-CF3434FA4E22}"/>
              </a:ext>
            </a:extLst>
          </p:cNvPr>
          <p:cNvSpPr>
            <a:spLocks noGrp="1"/>
          </p:cNvSpPr>
          <p:nvPr>
            <p:ph type="sldNum" sz="quarter" idx="12"/>
          </p:nvPr>
        </p:nvSpPr>
        <p:spPr/>
        <p:txBody>
          <a:bodyPr/>
          <a:lstStyle/>
          <a:p>
            <a:fld id="{8CFF6193-2286-4B84-A524-060BF2FEADA5}" type="slidenum">
              <a:rPr lang="en-IN" smtClean="0"/>
              <a:t>‹#›</a:t>
            </a:fld>
            <a:endParaRPr lang="en-IN"/>
          </a:p>
        </p:txBody>
      </p:sp>
    </p:spTree>
    <p:extLst>
      <p:ext uri="{BB962C8B-B14F-4D97-AF65-F5344CB8AC3E}">
        <p14:creationId xmlns:p14="http://schemas.microsoft.com/office/powerpoint/2010/main" val="2864044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5E926-4BF6-8137-78C9-5D1C2120AF4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76D2F58-F2EE-3C18-01CB-8F65D931389D}"/>
              </a:ext>
            </a:extLst>
          </p:cNvPr>
          <p:cNvSpPr>
            <a:spLocks noGrp="1"/>
          </p:cNvSpPr>
          <p:nvPr>
            <p:ph type="dt" sz="half" idx="10"/>
          </p:nvPr>
        </p:nvSpPr>
        <p:spPr/>
        <p:txBody>
          <a:bodyPr/>
          <a:lstStyle/>
          <a:p>
            <a:fld id="{E0042814-02CF-463A-88B1-ADC293E6B4B5}" type="datetimeFigureOut">
              <a:rPr lang="en-IN" smtClean="0"/>
              <a:t>12-11-2024</a:t>
            </a:fld>
            <a:endParaRPr lang="en-IN"/>
          </a:p>
        </p:txBody>
      </p:sp>
      <p:sp>
        <p:nvSpPr>
          <p:cNvPr id="4" name="Footer Placeholder 3">
            <a:extLst>
              <a:ext uri="{FF2B5EF4-FFF2-40B4-BE49-F238E27FC236}">
                <a16:creationId xmlns:a16="http://schemas.microsoft.com/office/drawing/2014/main" id="{C7DF0FE8-127E-C096-BB5F-9F76CC024F6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DE12D80-B669-6921-B7DC-993940B45D51}"/>
              </a:ext>
            </a:extLst>
          </p:cNvPr>
          <p:cNvSpPr>
            <a:spLocks noGrp="1"/>
          </p:cNvSpPr>
          <p:nvPr>
            <p:ph type="sldNum" sz="quarter" idx="12"/>
          </p:nvPr>
        </p:nvSpPr>
        <p:spPr/>
        <p:txBody>
          <a:bodyPr/>
          <a:lstStyle/>
          <a:p>
            <a:fld id="{8CFF6193-2286-4B84-A524-060BF2FEADA5}" type="slidenum">
              <a:rPr lang="en-IN" smtClean="0"/>
              <a:t>‹#›</a:t>
            </a:fld>
            <a:endParaRPr lang="en-IN"/>
          </a:p>
        </p:txBody>
      </p:sp>
    </p:spTree>
    <p:extLst>
      <p:ext uri="{BB962C8B-B14F-4D97-AF65-F5344CB8AC3E}">
        <p14:creationId xmlns:p14="http://schemas.microsoft.com/office/powerpoint/2010/main" val="21724717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7216B4-8AA1-C504-AB54-CE00702628DA}"/>
              </a:ext>
            </a:extLst>
          </p:cNvPr>
          <p:cNvSpPr>
            <a:spLocks noGrp="1"/>
          </p:cNvSpPr>
          <p:nvPr>
            <p:ph type="dt" sz="half" idx="10"/>
          </p:nvPr>
        </p:nvSpPr>
        <p:spPr/>
        <p:txBody>
          <a:bodyPr/>
          <a:lstStyle/>
          <a:p>
            <a:fld id="{E0042814-02CF-463A-88B1-ADC293E6B4B5}" type="datetimeFigureOut">
              <a:rPr lang="en-IN" smtClean="0"/>
              <a:t>12-11-2024</a:t>
            </a:fld>
            <a:endParaRPr lang="en-IN"/>
          </a:p>
        </p:txBody>
      </p:sp>
      <p:sp>
        <p:nvSpPr>
          <p:cNvPr id="3" name="Footer Placeholder 2">
            <a:extLst>
              <a:ext uri="{FF2B5EF4-FFF2-40B4-BE49-F238E27FC236}">
                <a16:creationId xmlns:a16="http://schemas.microsoft.com/office/drawing/2014/main" id="{11C895B0-EF6A-86A0-CEAD-4F6B0D431D1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FA8CE6B-8991-B7E7-F74D-DE8D6E6E4AAB}"/>
              </a:ext>
            </a:extLst>
          </p:cNvPr>
          <p:cNvSpPr>
            <a:spLocks noGrp="1"/>
          </p:cNvSpPr>
          <p:nvPr>
            <p:ph type="sldNum" sz="quarter" idx="12"/>
          </p:nvPr>
        </p:nvSpPr>
        <p:spPr/>
        <p:txBody>
          <a:bodyPr/>
          <a:lstStyle/>
          <a:p>
            <a:fld id="{8CFF6193-2286-4B84-A524-060BF2FEADA5}" type="slidenum">
              <a:rPr lang="en-IN" smtClean="0"/>
              <a:t>‹#›</a:t>
            </a:fld>
            <a:endParaRPr lang="en-IN"/>
          </a:p>
        </p:txBody>
      </p:sp>
    </p:spTree>
    <p:extLst>
      <p:ext uri="{BB962C8B-B14F-4D97-AF65-F5344CB8AC3E}">
        <p14:creationId xmlns:p14="http://schemas.microsoft.com/office/powerpoint/2010/main" val="3930374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C61E5-B33F-D658-F9D5-80F6C295AA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EB5678C-2E32-6688-D172-8EA5CBFD3D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5AEF562-27BF-EA17-E93C-1DA442E2DA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472DEF-98BB-3783-4068-7244A19028B0}"/>
              </a:ext>
            </a:extLst>
          </p:cNvPr>
          <p:cNvSpPr>
            <a:spLocks noGrp="1"/>
          </p:cNvSpPr>
          <p:nvPr>
            <p:ph type="dt" sz="half" idx="10"/>
          </p:nvPr>
        </p:nvSpPr>
        <p:spPr/>
        <p:txBody>
          <a:bodyPr/>
          <a:lstStyle/>
          <a:p>
            <a:fld id="{E0042814-02CF-463A-88B1-ADC293E6B4B5}" type="datetimeFigureOut">
              <a:rPr lang="en-IN" smtClean="0"/>
              <a:t>12-11-2024</a:t>
            </a:fld>
            <a:endParaRPr lang="en-IN"/>
          </a:p>
        </p:txBody>
      </p:sp>
      <p:sp>
        <p:nvSpPr>
          <p:cNvPr id="6" name="Footer Placeholder 5">
            <a:extLst>
              <a:ext uri="{FF2B5EF4-FFF2-40B4-BE49-F238E27FC236}">
                <a16:creationId xmlns:a16="http://schemas.microsoft.com/office/drawing/2014/main" id="{FB707078-A8A4-70B7-8660-0A12C6B32E2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A62732B-5C74-C30E-91BB-5927EDC00C20}"/>
              </a:ext>
            </a:extLst>
          </p:cNvPr>
          <p:cNvSpPr>
            <a:spLocks noGrp="1"/>
          </p:cNvSpPr>
          <p:nvPr>
            <p:ph type="sldNum" sz="quarter" idx="12"/>
          </p:nvPr>
        </p:nvSpPr>
        <p:spPr/>
        <p:txBody>
          <a:bodyPr/>
          <a:lstStyle/>
          <a:p>
            <a:fld id="{8CFF6193-2286-4B84-A524-060BF2FEADA5}" type="slidenum">
              <a:rPr lang="en-IN" smtClean="0"/>
              <a:t>‹#›</a:t>
            </a:fld>
            <a:endParaRPr lang="en-IN"/>
          </a:p>
        </p:txBody>
      </p:sp>
    </p:spTree>
    <p:extLst>
      <p:ext uri="{BB962C8B-B14F-4D97-AF65-F5344CB8AC3E}">
        <p14:creationId xmlns:p14="http://schemas.microsoft.com/office/powerpoint/2010/main" val="2430455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9F8D0-E8F6-0737-73B9-4F254455B2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A53473A-A0E1-C1D2-45B8-03E2B87EE1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CB77C73-C9FD-6541-81B7-EC116B947A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F1A867-EF0F-BBC0-D205-A68202CAE49D}"/>
              </a:ext>
            </a:extLst>
          </p:cNvPr>
          <p:cNvSpPr>
            <a:spLocks noGrp="1"/>
          </p:cNvSpPr>
          <p:nvPr>
            <p:ph type="dt" sz="half" idx="10"/>
          </p:nvPr>
        </p:nvSpPr>
        <p:spPr/>
        <p:txBody>
          <a:bodyPr/>
          <a:lstStyle/>
          <a:p>
            <a:fld id="{E0042814-02CF-463A-88B1-ADC293E6B4B5}" type="datetimeFigureOut">
              <a:rPr lang="en-IN" smtClean="0"/>
              <a:t>12-11-2024</a:t>
            </a:fld>
            <a:endParaRPr lang="en-IN"/>
          </a:p>
        </p:txBody>
      </p:sp>
      <p:sp>
        <p:nvSpPr>
          <p:cNvPr id="6" name="Footer Placeholder 5">
            <a:extLst>
              <a:ext uri="{FF2B5EF4-FFF2-40B4-BE49-F238E27FC236}">
                <a16:creationId xmlns:a16="http://schemas.microsoft.com/office/drawing/2014/main" id="{2ACE87EB-7523-925F-94EE-C344F9B7E2A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0317AF5-D001-CC4B-FA5E-B7157E6455A0}"/>
              </a:ext>
            </a:extLst>
          </p:cNvPr>
          <p:cNvSpPr>
            <a:spLocks noGrp="1"/>
          </p:cNvSpPr>
          <p:nvPr>
            <p:ph type="sldNum" sz="quarter" idx="12"/>
          </p:nvPr>
        </p:nvSpPr>
        <p:spPr/>
        <p:txBody>
          <a:bodyPr/>
          <a:lstStyle/>
          <a:p>
            <a:fld id="{8CFF6193-2286-4B84-A524-060BF2FEADA5}" type="slidenum">
              <a:rPr lang="en-IN" smtClean="0"/>
              <a:t>‹#›</a:t>
            </a:fld>
            <a:endParaRPr lang="en-IN"/>
          </a:p>
        </p:txBody>
      </p:sp>
    </p:spTree>
    <p:extLst>
      <p:ext uri="{BB962C8B-B14F-4D97-AF65-F5344CB8AC3E}">
        <p14:creationId xmlns:p14="http://schemas.microsoft.com/office/powerpoint/2010/main" val="522346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29DCB6-1518-890C-BF05-7C04FF5944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6D111F1-618E-690D-B1CD-09A1FDF29B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21125CC-7443-B3D4-3A66-DEB8FD396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042814-02CF-463A-88B1-ADC293E6B4B5}" type="datetimeFigureOut">
              <a:rPr lang="en-IN" smtClean="0"/>
              <a:t>12-11-2024</a:t>
            </a:fld>
            <a:endParaRPr lang="en-IN"/>
          </a:p>
        </p:txBody>
      </p:sp>
      <p:sp>
        <p:nvSpPr>
          <p:cNvPr id="5" name="Footer Placeholder 4">
            <a:extLst>
              <a:ext uri="{FF2B5EF4-FFF2-40B4-BE49-F238E27FC236}">
                <a16:creationId xmlns:a16="http://schemas.microsoft.com/office/drawing/2014/main" id="{C7A17BAF-6357-9E49-9F37-C3B05D86A3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5EE4CAA-729A-14EC-28A9-35592FF6D6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FF6193-2286-4B84-A524-060BF2FEADA5}" type="slidenum">
              <a:rPr lang="en-IN" smtClean="0"/>
              <a:t>‹#›</a:t>
            </a:fld>
            <a:endParaRPr lang="en-IN"/>
          </a:p>
        </p:txBody>
      </p:sp>
    </p:spTree>
    <p:extLst>
      <p:ext uri="{BB962C8B-B14F-4D97-AF65-F5344CB8AC3E}">
        <p14:creationId xmlns:p14="http://schemas.microsoft.com/office/powerpoint/2010/main" val="9511222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hyperlink" Target="https://www.toolify.ai/tool/continue" TargetMode="External"/><Relationship Id="rId2" Type="http://schemas.openxmlformats.org/officeDocument/2006/relationships/hyperlink" Target="https://www.toolify.ai/tool/autodevs-by-create"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8" Type="http://schemas.openxmlformats.org/officeDocument/2006/relationships/hyperlink" Target="https://www.cs.cornell.edu/courses/cs4780/2018sp/lectures/lecturenote03.html" TargetMode="External"/><Relationship Id="rId3" Type="http://schemas.openxmlformats.org/officeDocument/2006/relationships/hyperlink" Target="https://sparkbyexamples.com/machine-learning/logistic-regression-explained-with-examples/" TargetMode="External"/><Relationship Id="rId7" Type="http://schemas.openxmlformats.org/officeDocument/2006/relationships/hyperlink" Target="https://medium.com/analytics-vidhya/how-to-classify-non-linear-data-to-linear-data-bb2df1a6b781" TargetMode="External"/><Relationship Id="rId2" Type="http://schemas.openxmlformats.org/officeDocument/2006/relationships/hyperlink" Target="https://www.javatpoint.com/machine-learning-polynomial-regression" TargetMode="External"/><Relationship Id="rId1" Type="http://schemas.openxmlformats.org/officeDocument/2006/relationships/slideLayout" Target="../slideLayouts/slideLayout1.xml"/><Relationship Id="rId6" Type="http://schemas.openxmlformats.org/officeDocument/2006/relationships/hyperlink" Target="https://www.geeksforgeeks.org/support-vector-machine-algorithm/" TargetMode="External"/><Relationship Id="rId5" Type="http://schemas.openxmlformats.org/officeDocument/2006/relationships/hyperlink" Target="https://www.javatpoint.com/machine-learning-support-vector-machine-algorithm" TargetMode="External"/><Relationship Id="rId4" Type="http://schemas.openxmlformats.org/officeDocument/2006/relationships/hyperlink" Target="https://www.analyticsvidhya.com/blog/2020/06/auc-roc-curve-machine-learning/" TargetMode="External"/></Relationships>
</file>

<file path=ppt/slides/_rels/slide194.xml.rels><?xml version="1.0" encoding="UTF-8" standalone="yes"?>
<Relationships xmlns="http://schemas.openxmlformats.org/package/2006/relationships"><Relationship Id="rId3" Type="http://schemas.openxmlformats.org/officeDocument/2006/relationships/hyperlink" Target="https://www.javatpoint.com/perceptron-in-machine-learning" TargetMode="External"/><Relationship Id="rId2" Type="http://schemas.openxmlformats.org/officeDocument/2006/relationships/hyperlink" Target="https://www.analyticsvidhya.com/blog/2022/01/introduction-to-neural-networks/" TargetMode="External"/><Relationship Id="rId1" Type="http://schemas.openxmlformats.org/officeDocument/2006/relationships/slideLayout" Target="../slideLayouts/slideLayout1.xml"/><Relationship Id="rId5" Type="http://schemas.openxmlformats.org/officeDocument/2006/relationships/hyperlink" Target="https://www.jcchouinard.com/decision-trees-in-machine-learning/" TargetMode="External"/><Relationship Id="rId4" Type="http://schemas.openxmlformats.org/officeDocument/2006/relationships/hyperlink" Target="http://keeperofthesouls.com/uncategorized/hello-world/"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www.kaggle.com/datasets/yasserh/housing-prices-dataset" TargetMode="External"/><Relationship Id="rId2" Type="http://schemas.openxmlformats.org/officeDocument/2006/relationships/hyperlink" Target="https://www.kaggle.com/datasets/mamtadhaker/lt-vehicle-loan-default-prediction" TargetMode="External"/><Relationship Id="rId1" Type="http://schemas.openxmlformats.org/officeDocument/2006/relationships/slideLayout" Target="../slideLayouts/slideLayout1.xml"/><Relationship Id="rId6" Type="http://schemas.openxmlformats.org/officeDocument/2006/relationships/hyperlink" Target="https://www.kaggle.com/datasets/ashydv/advertising-dataset" TargetMode="External"/><Relationship Id="rId5" Type="http://schemas.openxmlformats.org/officeDocument/2006/relationships/hyperlink" Target="https://www.kaggle.com/datasets/yasserh/walmart-dataset" TargetMode="External"/><Relationship Id="rId4" Type="http://schemas.openxmlformats.org/officeDocument/2006/relationships/hyperlink" Target="https://www.kaggle.com/datasets/rohanrao/nifty50-stock-market-data"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hyperlink" Target="https://towardsdatascience.com/understanding-auc-roc-curve-68b2303cc9c5"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hyperlink" Target="https://sparkbyexamples.com/machine-learning/logistic-regression-explained-with-examples/" TargetMode="Externa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719091" y="314495"/>
            <a:ext cx="10525957" cy="644293"/>
          </a:xfrm>
        </p:spPr>
        <p:txBody>
          <a:bodyPr>
            <a:normAutofit/>
          </a:bodyPr>
          <a:lstStyle/>
          <a:p>
            <a:r>
              <a:rPr lang="en-US" sz="2800" dirty="0">
                <a:latin typeface="Times New Roman" panose="02020603050405020304" pitchFamily="18" charset="0"/>
                <a:cs typeface="Times New Roman" panose="02020603050405020304" pitchFamily="18" charset="0"/>
              </a:rPr>
              <a:t>Unit-II: Mining Association and Supervised Learning</a:t>
            </a:r>
            <a:endParaRPr lang="en-IN" sz="28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1524000" y="1367161"/>
            <a:ext cx="9144000" cy="3890639"/>
          </a:xfrm>
        </p:spPr>
        <p:txBody>
          <a:bodyPr/>
          <a:lstStyle/>
          <a:p>
            <a:pPr marL="342900" indent="-34290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Classification and Regression</a:t>
            </a:r>
          </a:p>
          <a:p>
            <a:pPr marL="342900" indent="-342900" algn="just">
              <a:lnSpc>
                <a:spcPct val="150000"/>
              </a:lnSpc>
              <a:buFont typeface="Arial" panose="020B0604020202020204" pitchFamily="34" charset="0"/>
              <a:buChar char="•"/>
            </a:pPr>
            <a:r>
              <a:rPr lang="en-IN" dirty="0">
                <a:solidFill>
                  <a:srgbClr val="00B0F0"/>
                </a:solidFill>
                <a:latin typeface="Times New Roman" panose="02020603050405020304" pitchFamily="18" charset="0"/>
                <a:cs typeface="Times New Roman" panose="02020603050405020304" pitchFamily="18" charset="0"/>
              </a:rPr>
              <a:t>Regression</a:t>
            </a:r>
            <a:r>
              <a:rPr lang="en-IN" dirty="0">
                <a:latin typeface="Times New Roman" panose="02020603050405020304" pitchFamily="18" charset="0"/>
                <a:cs typeface="Times New Roman" panose="02020603050405020304" pitchFamily="18" charset="0"/>
              </a:rPr>
              <a:t>: Linear Regression, Multiple Linear Regression, Logistic Regression, Polynomial Regression, </a:t>
            </a:r>
          </a:p>
          <a:p>
            <a:pPr marL="342900" indent="-342900" algn="just">
              <a:lnSpc>
                <a:spcPct val="150000"/>
              </a:lnSpc>
              <a:buFont typeface="Arial" panose="020B0604020202020204" pitchFamily="34" charset="0"/>
              <a:buChar char="•"/>
            </a:pPr>
            <a:r>
              <a:rPr lang="en-IN" dirty="0">
                <a:solidFill>
                  <a:srgbClr val="00B0F0"/>
                </a:solidFill>
                <a:latin typeface="Times New Roman" panose="02020603050405020304" pitchFamily="18" charset="0"/>
                <a:cs typeface="Times New Roman" panose="02020603050405020304" pitchFamily="18" charset="0"/>
              </a:rPr>
              <a:t>Decision Trees</a:t>
            </a:r>
            <a:r>
              <a:rPr lang="en-IN" dirty="0">
                <a:latin typeface="Times New Roman" panose="02020603050405020304" pitchFamily="18" charset="0"/>
                <a:cs typeface="Times New Roman" panose="02020603050405020304" pitchFamily="18" charset="0"/>
              </a:rPr>
              <a:t>: ID3, C4.5, CART.</a:t>
            </a:r>
          </a:p>
          <a:p>
            <a:pPr marL="342900" indent="-342900" algn="just">
              <a:lnSpc>
                <a:spcPct val="150000"/>
              </a:lnSpc>
              <a:buFont typeface="Arial" panose="020B0604020202020204" pitchFamily="34" charset="0"/>
              <a:buChar char="•"/>
            </a:pPr>
            <a:r>
              <a:rPr lang="en-IN" dirty="0" err="1">
                <a:solidFill>
                  <a:srgbClr val="00B0F0"/>
                </a:solidFill>
                <a:latin typeface="Times New Roman" panose="02020603050405020304" pitchFamily="18" charset="0"/>
                <a:cs typeface="Times New Roman" panose="02020603050405020304" pitchFamily="18" charset="0"/>
              </a:rPr>
              <a:t>Apriori</a:t>
            </a:r>
            <a:r>
              <a:rPr lang="en-IN" dirty="0">
                <a:solidFill>
                  <a:srgbClr val="00B0F0"/>
                </a:solidFill>
                <a:latin typeface="Times New Roman" panose="02020603050405020304" pitchFamily="18" charset="0"/>
                <a:cs typeface="Times New Roman" panose="02020603050405020304" pitchFamily="18" charset="0"/>
              </a:rPr>
              <a:t> Algorithm</a:t>
            </a:r>
            <a:r>
              <a:rPr lang="en-IN" dirty="0">
                <a:latin typeface="Times New Roman" panose="02020603050405020304" pitchFamily="18" charset="0"/>
                <a:cs typeface="Times New Roman" panose="02020603050405020304" pitchFamily="18" charset="0"/>
              </a:rPr>
              <a:t>: Market basket analysis, Association Rules.</a:t>
            </a:r>
          </a:p>
          <a:p>
            <a:pPr marL="342900" indent="-342900">
              <a:buFont typeface="Arial" panose="020B0604020202020204" pitchFamily="34" charset="0"/>
              <a:buChar char="•"/>
            </a:pPr>
            <a:endParaRPr lang="en-IN" dirty="0"/>
          </a:p>
        </p:txBody>
      </p:sp>
    </p:spTree>
    <p:extLst>
      <p:ext uri="{BB962C8B-B14F-4D97-AF65-F5344CB8AC3E}">
        <p14:creationId xmlns:p14="http://schemas.microsoft.com/office/powerpoint/2010/main" val="15042725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719090" y="38396"/>
            <a:ext cx="10525957" cy="644293"/>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Simple linear regression? </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301841" y="816747"/>
            <a:ext cx="11656380" cy="5985102"/>
          </a:xfrm>
        </p:spPr>
        <p:txBody>
          <a:bodyPr>
            <a:noAutofit/>
          </a:bodyPr>
          <a:lstStyle/>
          <a:p>
            <a:pPr marL="285750" indent="-285750" algn="just">
              <a:buFont typeface="Arial" panose="020B0604020202020204" pitchFamily="34" charset="0"/>
              <a:buChar char="•"/>
            </a:pPr>
            <a:r>
              <a:rPr lang="en-US" sz="1800" b="0" i="0" dirty="0">
                <a:solidFill>
                  <a:srgbClr val="333333"/>
                </a:solidFill>
                <a:effectLst/>
                <a:latin typeface="Times New Roman" panose="02020603050405020304" pitchFamily="18" charset="0"/>
                <a:cs typeface="Times New Roman" panose="02020603050405020304" pitchFamily="18" charset="0"/>
              </a:rPr>
              <a:t>If there is a single input variable X(independent variable), such linear regression is called simple linear regression.</a:t>
            </a:r>
            <a:endParaRPr lang="en-US" sz="1800" dirty="0">
              <a:solidFill>
                <a:srgbClr val="333333"/>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800" dirty="0">
                <a:solidFill>
                  <a:srgbClr val="333333"/>
                </a:solidFill>
                <a:latin typeface="Times New Roman" panose="02020603050405020304" pitchFamily="18" charset="0"/>
                <a:cs typeface="Times New Roman" panose="02020603050405020304" pitchFamily="18" charset="0"/>
              </a:rPr>
              <a:t>The simple linear regression is represented by the given below Equation</a:t>
            </a:r>
          </a:p>
          <a:p>
            <a:pPr algn="just">
              <a:lnSpc>
                <a:spcPct val="150000"/>
              </a:lnSpc>
            </a:pPr>
            <a:r>
              <a:rPr lang="en-IN" sz="1800" dirty="0">
                <a:solidFill>
                  <a:srgbClr val="333333"/>
                </a:solidFill>
                <a:latin typeface="Times New Roman" panose="02020603050405020304" pitchFamily="18" charset="0"/>
                <a:cs typeface="Times New Roman" panose="02020603050405020304" pitchFamily="18" charset="0"/>
              </a:rPr>
              <a:t>	Yi = </a:t>
            </a:r>
            <a:r>
              <a:rPr lang="el-GR" sz="1800" dirty="0">
                <a:solidFill>
                  <a:srgbClr val="333333"/>
                </a:solidFill>
                <a:latin typeface="Times New Roman" panose="02020603050405020304" pitchFamily="18" charset="0"/>
                <a:cs typeface="Times New Roman" panose="02020603050405020304" pitchFamily="18" charset="0"/>
              </a:rPr>
              <a:t>β0 + β1</a:t>
            </a:r>
            <a:r>
              <a:rPr lang="en-IN" sz="1800" dirty="0">
                <a:solidFill>
                  <a:srgbClr val="333333"/>
                </a:solidFill>
                <a:latin typeface="Times New Roman" panose="02020603050405020304" pitchFamily="18" charset="0"/>
                <a:cs typeface="Times New Roman" panose="02020603050405020304" pitchFamily="18" charset="0"/>
              </a:rPr>
              <a:t>Xi +ℇ </a:t>
            </a:r>
          </a:p>
          <a:p>
            <a:pPr algn="just">
              <a:lnSpc>
                <a:spcPct val="150000"/>
              </a:lnSpc>
            </a:pPr>
            <a:r>
              <a:rPr lang="en-IN" sz="1800" dirty="0">
                <a:solidFill>
                  <a:srgbClr val="333333"/>
                </a:solidFill>
                <a:latin typeface="Times New Roman" panose="02020603050405020304" pitchFamily="18" charset="0"/>
                <a:cs typeface="Times New Roman" panose="02020603050405020304" pitchFamily="18" charset="0"/>
              </a:rPr>
              <a:t>	Where Yi = Dependent variable,  </a:t>
            </a:r>
            <a:r>
              <a:rPr lang="el-GR" sz="1800" dirty="0">
                <a:solidFill>
                  <a:srgbClr val="333333"/>
                </a:solidFill>
                <a:latin typeface="Times New Roman" panose="02020603050405020304" pitchFamily="18" charset="0"/>
                <a:cs typeface="Times New Roman" panose="02020603050405020304" pitchFamily="18" charset="0"/>
              </a:rPr>
              <a:t>β0 = </a:t>
            </a:r>
            <a:r>
              <a:rPr lang="en-IN" sz="1800" dirty="0">
                <a:solidFill>
                  <a:srgbClr val="333333"/>
                </a:solidFill>
                <a:latin typeface="Times New Roman" panose="02020603050405020304" pitchFamily="18" charset="0"/>
                <a:cs typeface="Times New Roman" panose="02020603050405020304" pitchFamily="18" charset="0"/>
              </a:rPr>
              <a:t>intercept of the line, </a:t>
            </a:r>
            <a:r>
              <a:rPr lang="el-GR" sz="1800" dirty="0">
                <a:solidFill>
                  <a:srgbClr val="333333"/>
                </a:solidFill>
                <a:latin typeface="Times New Roman" panose="02020603050405020304" pitchFamily="18" charset="0"/>
                <a:cs typeface="Times New Roman" panose="02020603050405020304" pitchFamily="18" charset="0"/>
              </a:rPr>
              <a:t>β1 = </a:t>
            </a:r>
            <a:r>
              <a:rPr lang="en-US" sz="1800" dirty="0">
                <a:solidFill>
                  <a:srgbClr val="333333"/>
                </a:solidFill>
                <a:latin typeface="Times New Roman" panose="02020603050405020304" pitchFamily="18" charset="0"/>
                <a:cs typeface="Times New Roman" panose="02020603050405020304" pitchFamily="18" charset="0"/>
              </a:rPr>
              <a:t>Linear regression coefficient (slope of the line) </a:t>
            </a:r>
            <a:r>
              <a:rPr lang="en-IN" sz="1800" dirty="0">
                <a:solidFill>
                  <a:srgbClr val="333333"/>
                </a:solidFill>
                <a:latin typeface="Times New Roman" panose="02020603050405020304" pitchFamily="18" charset="0"/>
                <a:cs typeface="Times New Roman" panose="02020603050405020304" pitchFamily="18" charset="0"/>
              </a:rPr>
              <a:t>, </a:t>
            </a:r>
          </a:p>
          <a:p>
            <a:pPr algn="just">
              <a:lnSpc>
                <a:spcPct val="150000"/>
              </a:lnSpc>
            </a:pPr>
            <a:r>
              <a:rPr lang="en-IN" sz="1800" dirty="0">
                <a:solidFill>
                  <a:srgbClr val="333333"/>
                </a:solidFill>
                <a:latin typeface="Times New Roman" panose="02020603050405020304" pitchFamily="18" charset="0"/>
                <a:cs typeface="Times New Roman" panose="02020603050405020304" pitchFamily="18" charset="0"/>
              </a:rPr>
              <a:t>	Xi = Independent variable, ℇ</a:t>
            </a:r>
            <a:r>
              <a:rPr lang="el-GR" sz="1800" dirty="0">
                <a:solidFill>
                  <a:srgbClr val="333333"/>
                </a:solidFill>
                <a:latin typeface="Times New Roman" panose="02020603050405020304" pitchFamily="18" charset="0"/>
                <a:cs typeface="Times New Roman" panose="02020603050405020304" pitchFamily="18" charset="0"/>
              </a:rPr>
              <a:t> = </a:t>
            </a:r>
            <a:r>
              <a:rPr lang="en-IN" sz="1800" dirty="0">
                <a:solidFill>
                  <a:srgbClr val="333333"/>
                </a:solidFill>
                <a:latin typeface="Times New Roman" panose="02020603050405020304" pitchFamily="18" charset="0"/>
                <a:cs typeface="Times New Roman" panose="02020603050405020304" pitchFamily="18" charset="0"/>
              </a:rPr>
              <a:t>random error, </a:t>
            </a:r>
            <a:r>
              <a:rPr lang="en-US" sz="1800" dirty="0">
                <a:solidFill>
                  <a:srgbClr val="333333"/>
                </a:solidFill>
                <a:latin typeface="Times New Roman" panose="02020603050405020304" pitchFamily="18" charset="0"/>
                <a:cs typeface="Times New Roman" panose="02020603050405020304" pitchFamily="18" charset="0"/>
              </a:rPr>
              <a:t>as the best fit line also doesn't include the data points perfectly. </a:t>
            </a:r>
            <a:r>
              <a:rPr lang="en-IN" sz="1800" dirty="0">
                <a:solidFill>
                  <a:srgbClr val="333333"/>
                </a:solidFill>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endParaRPr lang="en-US" sz="1800" dirty="0">
              <a:solidFill>
                <a:srgbClr val="333333"/>
              </a:solidFill>
              <a:latin typeface="Times New Roman" panose="02020603050405020304" pitchFamily="18" charset="0"/>
              <a:cs typeface="Times New Roman" panose="02020603050405020304" pitchFamily="18" charset="0"/>
            </a:endParaRPr>
          </a:p>
          <a:p>
            <a:pPr algn="just"/>
            <a:endParaRPr lang="en-US" sz="1800" dirty="0">
              <a:solidFill>
                <a:srgbClr val="333333"/>
              </a:solidFill>
              <a:latin typeface="Times New Roman" panose="02020603050405020304" pitchFamily="18" charset="0"/>
              <a:cs typeface="Times New Roman" panose="02020603050405020304" pitchFamily="18" charset="0"/>
            </a:endParaRPr>
          </a:p>
          <a:p>
            <a:pPr algn="just"/>
            <a:endParaRPr lang="en-US" sz="1800" dirty="0">
              <a:solidFill>
                <a:srgbClr val="333333"/>
              </a:solidFill>
              <a:latin typeface="Times New Roman" panose="02020603050405020304" pitchFamily="18" charset="0"/>
              <a:cs typeface="Times New Roman" panose="02020603050405020304" pitchFamily="18" charset="0"/>
            </a:endParaRPr>
          </a:p>
          <a:p>
            <a:endParaRPr lang="en-US" sz="1800" dirty="0">
              <a:solidFill>
                <a:srgbClr val="333333"/>
              </a:solidFill>
              <a:latin typeface="Times New Roman" panose="02020603050405020304" pitchFamily="18" charset="0"/>
              <a:cs typeface="Times New Roman" panose="02020603050405020304" pitchFamily="18" charset="0"/>
            </a:endParaRPr>
          </a:p>
          <a:p>
            <a:endParaRPr lang="en-US" sz="1800" dirty="0">
              <a:solidFill>
                <a:srgbClr val="333333"/>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en-US" sz="1800" dirty="0">
              <a:solidFill>
                <a:srgbClr val="333333"/>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en-US" sz="1800" dirty="0">
              <a:solidFill>
                <a:srgbClr val="333333"/>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610E97E2-211E-BD94-16A7-84CF4614F8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9402" y="3429000"/>
            <a:ext cx="5775960" cy="3108960"/>
          </a:xfrm>
          <a:prstGeom prst="rect">
            <a:avLst/>
          </a:prstGeom>
        </p:spPr>
      </p:pic>
    </p:spTree>
    <p:extLst>
      <p:ext uri="{BB962C8B-B14F-4D97-AF65-F5344CB8AC3E}">
        <p14:creationId xmlns:p14="http://schemas.microsoft.com/office/powerpoint/2010/main" val="5239823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51490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Multi-layer Perceptron:</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195309" y="665826"/>
            <a:ext cx="11833933" cy="6041254"/>
          </a:xfrm>
        </p:spPr>
        <p:txBody>
          <a:bodyPr>
            <a:noAutofit/>
          </a:bodyPr>
          <a:lstStyle/>
          <a:p>
            <a:pPr marL="285750" indent="-2857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 multi-layer perception is a neural network that has multiple layers. </a:t>
            </a:r>
          </a:p>
          <a:p>
            <a:pPr marL="285750" indent="-2857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To create a neural network we combine neurons together so that the outputs of some neurons are inputs of other neurons.</a:t>
            </a:r>
          </a:p>
          <a:p>
            <a:pPr marL="285750" indent="-2857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 multi-layer perceptron </a:t>
            </a:r>
            <a:r>
              <a:rPr lang="en-US" sz="1800">
                <a:latin typeface="Times New Roman" panose="02020603050405020304" pitchFamily="18" charset="0"/>
                <a:cs typeface="Times New Roman" panose="02020603050405020304" pitchFamily="18" charset="0"/>
              </a:rPr>
              <a:t>has multi </a:t>
            </a:r>
            <a:r>
              <a:rPr lang="en-US" sz="1800" dirty="0">
                <a:latin typeface="Times New Roman" panose="02020603050405020304" pitchFamily="18" charset="0"/>
                <a:cs typeface="Times New Roman" panose="02020603050405020304" pitchFamily="18" charset="0"/>
              </a:rPr>
              <a:t>input layer and for each input, there is one </a:t>
            </a:r>
            <a:r>
              <a:rPr lang="en-US" sz="1800" dirty="0">
                <a:solidFill>
                  <a:srgbClr val="00B0F0"/>
                </a:solidFill>
                <a:latin typeface="Times New Roman" panose="02020603050405020304" pitchFamily="18" charset="0"/>
                <a:cs typeface="Times New Roman" panose="02020603050405020304" pitchFamily="18" charset="0"/>
              </a:rPr>
              <a:t>neuron(or node).</a:t>
            </a:r>
          </a:p>
          <a:p>
            <a:pPr marL="285750" indent="-2857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 it has one output layer with a single node for each output and it can have any number of hidden layers and each hidden layer can have any number of nodes. </a:t>
            </a: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nSpc>
                <a:spcPct val="150000"/>
              </a:lnSpc>
            </a:pPr>
            <a:endParaRPr lang="en-US" sz="18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1220354-2AC7-119F-4544-A9CEB105E8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8790" y="3235435"/>
            <a:ext cx="7638072" cy="3191997"/>
          </a:xfrm>
          <a:prstGeom prst="rect">
            <a:avLst/>
          </a:prstGeom>
        </p:spPr>
      </p:pic>
    </p:spTree>
    <p:extLst>
      <p:ext uri="{BB962C8B-B14F-4D97-AF65-F5344CB8AC3E}">
        <p14:creationId xmlns:p14="http://schemas.microsoft.com/office/powerpoint/2010/main" val="4049025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51490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Multi-layer Perceptron:</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195309" y="665826"/>
            <a:ext cx="11833933" cy="6041254"/>
          </a:xfrm>
        </p:spPr>
        <p:txBody>
          <a:bodyPr>
            <a:noAutofit/>
          </a:bodyPr>
          <a:lstStyle/>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nSpc>
                <a:spcPct val="150000"/>
              </a:lnSpc>
            </a:pPr>
            <a:endParaRPr lang="en-US"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A2489FD-4BCB-0A3E-6B56-9941D810D0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150" y="1207363"/>
            <a:ext cx="11090874" cy="5211192"/>
          </a:xfrm>
          <a:prstGeom prst="rect">
            <a:avLst/>
          </a:prstGeom>
        </p:spPr>
      </p:pic>
    </p:spTree>
    <p:extLst>
      <p:ext uri="{BB962C8B-B14F-4D97-AF65-F5344CB8AC3E}">
        <p14:creationId xmlns:p14="http://schemas.microsoft.com/office/powerpoint/2010/main" val="340791534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Single Layer vs Multi-layer Perceptron:</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790113" y="861134"/>
            <a:ext cx="10564428" cy="5845946"/>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186A740B-F0CE-F606-2392-6B7544087B97}"/>
              </a:ext>
            </a:extLst>
          </p:cNvPr>
          <p:cNvPicPr>
            <a:picLocks noChangeAspect="1"/>
          </p:cNvPicPr>
          <p:nvPr/>
        </p:nvPicPr>
        <p:blipFill>
          <a:blip r:embed="rId2"/>
          <a:stretch>
            <a:fillRect/>
          </a:stretch>
        </p:blipFill>
        <p:spPr>
          <a:xfrm>
            <a:off x="3524837" y="932155"/>
            <a:ext cx="5551285" cy="5539666"/>
          </a:xfrm>
          <a:prstGeom prst="rect">
            <a:avLst/>
          </a:prstGeom>
        </p:spPr>
      </p:pic>
    </p:spTree>
    <p:extLst>
      <p:ext uri="{BB962C8B-B14F-4D97-AF65-F5344CB8AC3E}">
        <p14:creationId xmlns:p14="http://schemas.microsoft.com/office/powerpoint/2010/main" val="42823013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790113" y="861134"/>
            <a:ext cx="10564428" cy="5845946"/>
          </a:xfrm>
        </p:spPr>
        <p:txBody>
          <a:bodyPr>
            <a:noAutofit/>
          </a:bodyPr>
          <a:lstStyle/>
          <a:p>
            <a:pPr marL="285750" indent="-285750" algn="just">
              <a:lnSpc>
                <a:spcPct val="100000"/>
              </a:lnSpc>
              <a:buFont typeface="Arial" panose="020B0604020202020204" pitchFamily="34" charset="0"/>
              <a:buChar char="•"/>
            </a:pPr>
            <a:r>
              <a:rPr lang="en-US" sz="1800" dirty="0">
                <a:solidFill>
                  <a:srgbClr val="374151"/>
                </a:solidFill>
                <a:latin typeface="Times New Roman" panose="02020603050405020304" pitchFamily="18" charset="0"/>
                <a:cs typeface="Times New Roman" panose="02020603050405020304" pitchFamily="18" charset="0"/>
              </a:rPr>
              <a:t>A</a:t>
            </a:r>
            <a:r>
              <a:rPr lang="en-US" sz="1800" b="0" i="0" dirty="0">
                <a:solidFill>
                  <a:srgbClr val="374151"/>
                </a:solidFill>
                <a:effectLst/>
                <a:latin typeface="Times New Roman" panose="02020603050405020304" pitchFamily="18" charset="0"/>
                <a:cs typeface="Times New Roman" panose="02020603050405020304" pitchFamily="18" charset="0"/>
              </a:rPr>
              <a:t> tree consists of various parts, including </a:t>
            </a:r>
            <a:r>
              <a:rPr lang="en-US" sz="1800" b="0" i="0" dirty="0">
                <a:solidFill>
                  <a:srgbClr val="0070C0"/>
                </a:solidFill>
                <a:effectLst/>
                <a:latin typeface="Times New Roman" panose="02020603050405020304" pitchFamily="18" charset="0"/>
                <a:cs typeface="Times New Roman" panose="02020603050405020304" pitchFamily="18" charset="0"/>
              </a:rPr>
              <a:t>roots, trunk, branches, leaves</a:t>
            </a:r>
            <a:r>
              <a:rPr lang="en-US" sz="1800" b="0" i="0" dirty="0">
                <a:solidFill>
                  <a:srgbClr val="374151"/>
                </a:solidFill>
                <a:effectLst/>
                <a:latin typeface="Times New Roman" panose="02020603050405020304" pitchFamily="18" charset="0"/>
                <a:cs typeface="Times New Roman" panose="02020603050405020304" pitchFamily="18" charset="0"/>
              </a:rPr>
              <a:t>, and sometimes flowers or fruits. These components serve different functions and are essential for the </a:t>
            </a:r>
            <a:r>
              <a:rPr lang="en-US" sz="1800" b="0" i="0" dirty="0">
                <a:solidFill>
                  <a:srgbClr val="0070C0"/>
                </a:solidFill>
                <a:effectLst/>
                <a:latin typeface="Times New Roman" panose="02020603050405020304" pitchFamily="18" charset="0"/>
                <a:cs typeface="Times New Roman" panose="02020603050405020304" pitchFamily="18" charset="0"/>
              </a:rPr>
              <a:t>tree's growth </a:t>
            </a:r>
            <a:r>
              <a:rPr lang="en-US" sz="1800" b="0" i="0" dirty="0">
                <a:solidFill>
                  <a:srgbClr val="374151"/>
                </a:solidFill>
                <a:effectLst/>
                <a:latin typeface="Times New Roman" panose="02020603050405020304" pitchFamily="18" charset="0"/>
                <a:cs typeface="Times New Roman" panose="02020603050405020304" pitchFamily="18" charset="0"/>
              </a:rPr>
              <a:t>and survival.</a:t>
            </a: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r>
              <a:rPr lang="en-US" sz="1800" dirty="0">
                <a:latin typeface="Times New Roman" panose="02020603050405020304" pitchFamily="18" charset="0"/>
                <a:cs typeface="Times New Roman" panose="02020603050405020304" pitchFamily="18" charset="0"/>
              </a:rPr>
              <a:t>Fig: Tree [15]</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08DA0AF6-CE0D-8832-4470-61B14C0A38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098" y="1571348"/>
            <a:ext cx="10050631" cy="4776186"/>
          </a:xfrm>
          <a:prstGeom prst="rect">
            <a:avLst/>
          </a:prstGeom>
        </p:spPr>
      </p:pic>
    </p:spTree>
    <p:extLst>
      <p:ext uri="{BB962C8B-B14F-4D97-AF65-F5344CB8AC3E}">
        <p14:creationId xmlns:p14="http://schemas.microsoft.com/office/powerpoint/2010/main" val="35447707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790113" y="861134"/>
            <a:ext cx="10564428" cy="5845946"/>
          </a:xfrm>
        </p:spPr>
        <p:txBody>
          <a:bodyPr>
            <a:noAutofit/>
          </a:bodyPr>
          <a:lstStyle/>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Decision Tree is a </a:t>
            </a:r>
            <a:r>
              <a:rPr lang="en-US" sz="1800" dirty="0">
                <a:solidFill>
                  <a:srgbClr val="0070C0"/>
                </a:solidFill>
                <a:latin typeface="Times New Roman" panose="02020603050405020304" pitchFamily="18" charset="0"/>
                <a:cs typeface="Times New Roman" panose="02020603050405020304" pitchFamily="18" charset="0"/>
              </a:rPr>
              <a:t>supervised Machine learning algorithms </a:t>
            </a:r>
            <a:r>
              <a:rPr lang="en-US" sz="1800" dirty="0">
                <a:latin typeface="Times New Roman" panose="02020603050405020304" pitchFamily="18" charset="0"/>
                <a:cs typeface="Times New Roman" panose="02020603050405020304" pitchFamily="18" charset="0"/>
              </a:rPr>
              <a:t>used for both </a:t>
            </a:r>
            <a:r>
              <a:rPr lang="en-US" sz="1800" dirty="0">
                <a:solidFill>
                  <a:srgbClr val="0070C0"/>
                </a:solidFill>
                <a:latin typeface="Times New Roman" panose="02020603050405020304" pitchFamily="18" charset="0"/>
                <a:cs typeface="Times New Roman" panose="02020603050405020304" pitchFamily="18" charset="0"/>
              </a:rPr>
              <a:t>regression and classification</a:t>
            </a:r>
            <a:r>
              <a:rPr lang="en-US" sz="1800" dirty="0">
                <a:latin typeface="Times New Roman" panose="02020603050405020304" pitchFamily="18" charset="0"/>
                <a:cs typeface="Times New Roman" panose="02020603050405020304" pitchFamily="18" charset="0"/>
              </a:rPr>
              <a:t> problem statement. </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It's a </a:t>
            </a:r>
            <a:r>
              <a:rPr lang="en-US" sz="1800" dirty="0">
                <a:solidFill>
                  <a:srgbClr val="00B0F0"/>
                </a:solidFill>
                <a:latin typeface="Times New Roman" panose="02020603050405020304" pitchFamily="18" charset="0"/>
                <a:cs typeface="Times New Roman" panose="02020603050405020304" pitchFamily="18" charset="0"/>
              </a:rPr>
              <a:t>graphical representation of a decision-making process that sequentially</a:t>
            </a:r>
            <a:r>
              <a:rPr lang="en-US" sz="1800" dirty="0">
                <a:latin typeface="Times New Roman" panose="02020603050405020304" pitchFamily="18" charset="0"/>
                <a:cs typeface="Times New Roman" panose="02020603050405020304" pitchFamily="18" charset="0"/>
              </a:rPr>
              <a:t> splits data into subsets based on the most significant attribute at each step.</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 It uses the tree representation to make prediction/decision in which </a:t>
            </a:r>
            <a:r>
              <a:rPr lang="en-US" sz="1800" dirty="0">
                <a:solidFill>
                  <a:srgbClr val="0070C0"/>
                </a:solidFill>
                <a:latin typeface="Times New Roman" panose="02020603050405020304" pitchFamily="18" charset="0"/>
                <a:cs typeface="Times New Roman" panose="02020603050405020304" pitchFamily="18" charset="0"/>
              </a:rPr>
              <a:t>each node represents an attribute</a:t>
            </a:r>
            <a:r>
              <a:rPr lang="en-US" sz="1800" dirty="0">
                <a:latin typeface="Times New Roman" panose="02020603050405020304" pitchFamily="18" charset="0"/>
                <a:cs typeface="Times New Roman" panose="02020603050405020304" pitchFamily="18" charset="0"/>
              </a:rPr>
              <a:t>,</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 each </a:t>
            </a:r>
            <a:r>
              <a:rPr lang="en-US" sz="1800" dirty="0">
                <a:solidFill>
                  <a:srgbClr val="0070C0"/>
                </a:solidFill>
                <a:latin typeface="Times New Roman" panose="02020603050405020304" pitchFamily="18" charset="0"/>
                <a:cs typeface="Times New Roman" panose="02020603050405020304" pitchFamily="18" charset="0"/>
              </a:rPr>
              <a:t>link/branch represents a decision</a:t>
            </a:r>
            <a:r>
              <a:rPr lang="en-US" sz="1800" dirty="0">
                <a:latin typeface="Times New Roman" panose="02020603050405020304" pitchFamily="18" charset="0"/>
                <a:cs typeface="Times New Roman" panose="02020603050405020304" pitchFamily="18" charset="0"/>
              </a:rPr>
              <a:t> rule and each </a:t>
            </a:r>
            <a:r>
              <a:rPr lang="en-US" sz="1800" dirty="0">
                <a:solidFill>
                  <a:srgbClr val="0070C0"/>
                </a:solidFill>
                <a:latin typeface="Times New Roman" panose="02020603050405020304" pitchFamily="18" charset="0"/>
                <a:cs typeface="Times New Roman" panose="02020603050405020304" pitchFamily="18" charset="0"/>
              </a:rPr>
              <a:t>leaf represents an outcome </a:t>
            </a:r>
            <a:r>
              <a:rPr lang="en-US" sz="1800" dirty="0">
                <a:latin typeface="Times New Roman" panose="02020603050405020304" pitchFamily="18" charset="0"/>
                <a:cs typeface="Times New Roman" panose="02020603050405020304" pitchFamily="18" charset="0"/>
              </a:rPr>
              <a:t>(categorical or continuous value).</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r>
              <a:rPr lang="en-US" sz="1800" dirty="0">
                <a:latin typeface="Times New Roman" panose="02020603050405020304" pitchFamily="18" charset="0"/>
                <a:cs typeface="Times New Roman" panose="02020603050405020304" pitchFamily="18" charset="0"/>
              </a:rPr>
              <a:t>Fig: Decision tree[16]</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0507D501-F930-0085-BD52-91AE4D8037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5184" y="3178205"/>
            <a:ext cx="5494496" cy="2956265"/>
          </a:xfrm>
          <a:prstGeom prst="rect">
            <a:avLst/>
          </a:prstGeom>
        </p:spPr>
      </p:pic>
    </p:spTree>
    <p:extLst>
      <p:ext uri="{BB962C8B-B14F-4D97-AF65-F5344CB8AC3E}">
        <p14:creationId xmlns:p14="http://schemas.microsoft.com/office/powerpoint/2010/main" val="121935070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790113" y="861134"/>
            <a:ext cx="10564428" cy="5845946"/>
          </a:xfrm>
        </p:spPr>
        <p:txBody>
          <a:bodyPr>
            <a:noAutofit/>
          </a:bodyPr>
          <a:lstStyle/>
          <a:p>
            <a:pPr marL="285750" indent="-285750" algn="just">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 decision tree is a </a:t>
            </a:r>
            <a:r>
              <a:rPr lang="en-US" sz="1800" dirty="0">
                <a:solidFill>
                  <a:srgbClr val="00B0F0"/>
                </a:solidFill>
                <a:latin typeface="Times New Roman" panose="02020603050405020304" pitchFamily="18" charset="0"/>
                <a:cs typeface="Times New Roman" panose="02020603050405020304" pitchFamily="18" charset="0"/>
              </a:rPr>
              <a:t>Supervised machine learning </a:t>
            </a:r>
            <a:r>
              <a:rPr lang="en-US" sz="1800" dirty="0">
                <a:latin typeface="Times New Roman" panose="02020603050405020304" pitchFamily="18" charset="0"/>
                <a:cs typeface="Times New Roman" panose="02020603050405020304" pitchFamily="18" charset="0"/>
              </a:rPr>
              <a:t>algorithm used for </a:t>
            </a:r>
            <a:r>
              <a:rPr lang="en-US" sz="1800" dirty="0">
                <a:solidFill>
                  <a:srgbClr val="00B0F0"/>
                </a:solidFill>
                <a:latin typeface="Times New Roman" panose="02020603050405020304" pitchFamily="18" charset="0"/>
                <a:cs typeface="Times New Roman" panose="02020603050405020304" pitchFamily="18" charset="0"/>
              </a:rPr>
              <a:t>classification and regression tasks</a:t>
            </a:r>
            <a:r>
              <a:rPr lang="en-US" sz="1800" dirty="0">
                <a:latin typeface="Times New Roman" panose="02020603050405020304" pitchFamily="18" charset="0"/>
                <a:cs typeface="Times New Roman" panose="02020603050405020304" pitchFamily="18" charset="0"/>
              </a:rPr>
              <a:t>. </a:t>
            </a:r>
          </a:p>
          <a:p>
            <a:pPr marL="285750" indent="-285750" algn="just">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It represents decisions and their possible consequences in a </a:t>
            </a:r>
            <a:r>
              <a:rPr lang="en-US" sz="1800" dirty="0">
                <a:solidFill>
                  <a:srgbClr val="00B0F0"/>
                </a:solidFill>
                <a:latin typeface="Times New Roman" panose="02020603050405020304" pitchFamily="18" charset="0"/>
                <a:cs typeface="Times New Roman" panose="02020603050405020304" pitchFamily="18" charset="0"/>
              </a:rPr>
              <a:t>tree-like structure</a:t>
            </a:r>
            <a:r>
              <a:rPr lang="en-US" sz="1800" dirty="0">
                <a:latin typeface="Times New Roman" panose="02020603050405020304" pitchFamily="18" charset="0"/>
                <a:cs typeface="Times New Roman" panose="02020603050405020304" pitchFamily="18" charset="0"/>
              </a:rPr>
              <a:t>. </a:t>
            </a:r>
          </a:p>
          <a:p>
            <a:pPr marL="285750" indent="-285750" algn="just">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Each internal node represents a </a:t>
            </a:r>
            <a:r>
              <a:rPr lang="en-US" sz="1800" dirty="0">
                <a:solidFill>
                  <a:srgbClr val="00B0F0"/>
                </a:solidFill>
                <a:latin typeface="Times New Roman" panose="02020603050405020304" pitchFamily="18" charset="0"/>
                <a:cs typeface="Times New Roman" panose="02020603050405020304" pitchFamily="18" charset="0"/>
              </a:rPr>
              <a:t>decision attribute</a:t>
            </a:r>
            <a:r>
              <a:rPr lang="en-US" sz="1800" dirty="0">
                <a:latin typeface="Times New Roman" panose="02020603050405020304" pitchFamily="18" charset="0"/>
                <a:cs typeface="Times New Roman" panose="02020603050405020304" pitchFamily="18" charset="0"/>
              </a:rPr>
              <a:t>, while each </a:t>
            </a:r>
            <a:r>
              <a:rPr lang="en-US" sz="1800" dirty="0">
                <a:solidFill>
                  <a:srgbClr val="00B0F0"/>
                </a:solidFill>
                <a:latin typeface="Times New Roman" panose="02020603050405020304" pitchFamily="18" charset="0"/>
                <a:cs typeface="Times New Roman" panose="02020603050405020304" pitchFamily="18" charset="0"/>
              </a:rPr>
              <a:t>leaf node </a:t>
            </a:r>
            <a:r>
              <a:rPr lang="en-US" sz="1800" dirty="0">
                <a:latin typeface="Times New Roman" panose="02020603050405020304" pitchFamily="18" charset="0"/>
                <a:cs typeface="Times New Roman" panose="02020603050405020304" pitchFamily="18" charset="0"/>
              </a:rPr>
              <a:t>represents a </a:t>
            </a:r>
            <a:r>
              <a:rPr lang="en-US" sz="1800" dirty="0">
                <a:solidFill>
                  <a:srgbClr val="00B0F0"/>
                </a:solidFill>
                <a:latin typeface="Times New Roman" panose="02020603050405020304" pitchFamily="18" charset="0"/>
                <a:cs typeface="Times New Roman" panose="02020603050405020304" pitchFamily="18" charset="0"/>
              </a:rPr>
              <a:t>class label</a:t>
            </a:r>
            <a:r>
              <a:rPr lang="en-US" sz="1800" dirty="0">
                <a:latin typeface="Times New Roman" panose="02020603050405020304" pitchFamily="18" charset="0"/>
                <a:cs typeface="Times New Roman" panose="02020603050405020304" pitchFamily="18" charset="0"/>
              </a:rPr>
              <a:t>.</a:t>
            </a:r>
          </a:p>
          <a:p>
            <a:pPr algn="just">
              <a:lnSpc>
                <a:spcPct val="100000"/>
              </a:lnSpc>
            </a:pPr>
            <a:r>
              <a:rPr lang="en-US" sz="1800" dirty="0">
                <a:solidFill>
                  <a:srgbClr val="00B0F0"/>
                </a:solidFill>
                <a:latin typeface="Times New Roman" panose="02020603050405020304" pitchFamily="18" charset="0"/>
                <a:cs typeface="Times New Roman" panose="02020603050405020304" pitchFamily="18" charset="0"/>
              </a:rPr>
              <a:t>How do Decision Trees Work?</a:t>
            </a:r>
          </a:p>
          <a:p>
            <a:pPr marL="285750" indent="-285750" algn="just">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Decision trees work by recursively splitting the dataset Based on the values of different attributes.</a:t>
            </a:r>
          </a:p>
          <a:p>
            <a:pPr marL="285750" indent="-285750" algn="just">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 At each step, the algorithm selects the attribute that </a:t>
            </a:r>
            <a:r>
              <a:rPr lang="en-US" sz="1800" dirty="0">
                <a:solidFill>
                  <a:srgbClr val="00B0F0"/>
                </a:solidFill>
                <a:latin typeface="Times New Roman" panose="02020603050405020304" pitchFamily="18" charset="0"/>
                <a:cs typeface="Times New Roman" panose="02020603050405020304" pitchFamily="18" charset="0"/>
              </a:rPr>
              <a:t>minimizes the error </a:t>
            </a:r>
            <a:r>
              <a:rPr lang="en-US" sz="1800" dirty="0">
                <a:latin typeface="Times New Roman" panose="02020603050405020304" pitchFamily="18" charset="0"/>
                <a:cs typeface="Times New Roman" panose="02020603050405020304" pitchFamily="18" charset="0"/>
              </a:rPr>
              <a:t>and creates a branch for each possible attribute value.</a:t>
            </a:r>
          </a:p>
          <a:p>
            <a:pPr marL="285750" indent="-285750" algn="just">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 This process continues until all examples are correctly classified or the tree reaches a </a:t>
            </a:r>
            <a:r>
              <a:rPr lang="en-US" sz="1800" dirty="0">
                <a:solidFill>
                  <a:srgbClr val="00B0F0"/>
                </a:solidFill>
                <a:latin typeface="Times New Roman" panose="02020603050405020304" pitchFamily="18" charset="0"/>
                <a:cs typeface="Times New Roman" panose="02020603050405020304" pitchFamily="18" charset="0"/>
              </a:rPr>
              <a:t>predefined depth</a:t>
            </a:r>
            <a:r>
              <a:rPr lang="en-US" sz="1800" dirty="0">
                <a:latin typeface="Times New Roman" panose="02020603050405020304" pitchFamily="18" charset="0"/>
                <a:cs typeface="Times New Roman" panose="02020603050405020304" pitchFamily="18" charset="0"/>
              </a:rPr>
              <a:t>.</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5101892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790112" y="861134"/>
            <a:ext cx="11194741" cy="5845946"/>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r>
              <a:rPr lang="en-US" sz="1800" dirty="0">
                <a:latin typeface="Times New Roman" panose="02020603050405020304" pitchFamily="18" charset="0"/>
                <a:cs typeface="Times New Roman" panose="02020603050405020304" pitchFamily="18" charset="0"/>
              </a:rPr>
              <a:t>Fig: Tree [15]</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B32ED440-C7D8-922C-D9C0-0C16E90A38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113" y="1128582"/>
            <a:ext cx="4252404" cy="4393329"/>
          </a:xfrm>
          <a:prstGeom prst="rect">
            <a:avLst/>
          </a:prstGeom>
        </p:spPr>
      </p:pic>
      <p:pic>
        <p:nvPicPr>
          <p:cNvPr id="9" name="Picture 8">
            <a:extLst>
              <a:ext uri="{FF2B5EF4-FFF2-40B4-BE49-F238E27FC236}">
                <a16:creationId xmlns:a16="http://schemas.microsoft.com/office/drawing/2014/main" id="{DA94C523-05D1-2A57-0409-31F3FB17E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3629" y="922824"/>
            <a:ext cx="5519491" cy="4474799"/>
          </a:xfrm>
          <a:prstGeom prst="rect">
            <a:avLst/>
          </a:prstGeom>
        </p:spPr>
      </p:pic>
    </p:spTree>
    <p:extLst>
      <p:ext uri="{BB962C8B-B14F-4D97-AF65-F5344CB8AC3E}">
        <p14:creationId xmlns:p14="http://schemas.microsoft.com/office/powerpoint/2010/main" val="317630445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Terminologies:</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790113" y="861134"/>
            <a:ext cx="10564428" cy="5845946"/>
          </a:xfrm>
        </p:spPr>
        <p:txBody>
          <a:bodyPr>
            <a:noAutofit/>
          </a:bodyPr>
          <a:lstStyle/>
          <a:p>
            <a:pPr marL="342900" indent="-342900" algn="just">
              <a:lnSpc>
                <a:spcPct val="100000"/>
              </a:lnSpc>
              <a:buFont typeface="+mj-lt"/>
              <a:buAutoNum type="arabicPeriod"/>
            </a:pPr>
            <a:r>
              <a:rPr lang="en-US" sz="1800" dirty="0">
                <a:solidFill>
                  <a:srgbClr val="0070C0"/>
                </a:solidFill>
                <a:latin typeface="Times New Roman" panose="02020603050405020304" pitchFamily="18" charset="0"/>
                <a:cs typeface="Times New Roman" panose="02020603050405020304" pitchFamily="18" charset="0"/>
              </a:rPr>
              <a:t>Root node: </a:t>
            </a:r>
            <a:r>
              <a:rPr lang="en-US" sz="1800" dirty="0">
                <a:latin typeface="Times New Roman" panose="02020603050405020304" pitchFamily="18" charset="0"/>
                <a:cs typeface="Times New Roman" panose="02020603050405020304" pitchFamily="18" charset="0"/>
              </a:rPr>
              <a:t>It is the topmost node in the tree, which represent the complete dataset. Also, we can say it is the starting point of the decision-making process (first node in the path from which all decisions initially started from). It has no </a:t>
            </a:r>
            <a:r>
              <a:rPr lang="en-US" sz="1800" dirty="0">
                <a:solidFill>
                  <a:srgbClr val="0070C0"/>
                </a:solidFill>
                <a:latin typeface="Times New Roman" panose="02020603050405020304" pitchFamily="18" charset="0"/>
                <a:cs typeface="Times New Roman" panose="02020603050405020304" pitchFamily="18" charset="0"/>
              </a:rPr>
              <a:t>parent node </a:t>
            </a:r>
            <a:r>
              <a:rPr lang="en-US" sz="1800" dirty="0">
                <a:latin typeface="Times New Roman" panose="02020603050405020304" pitchFamily="18" charset="0"/>
                <a:cs typeface="Times New Roman" panose="02020603050405020304" pitchFamily="18" charset="0"/>
              </a:rPr>
              <a:t>and </a:t>
            </a:r>
            <a:r>
              <a:rPr lang="en-US" sz="1800" dirty="0">
                <a:solidFill>
                  <a:srgbClr val="0070C0"/>
                </a:solidFill>
                <a:latin typeface="Times New Roman" panose="02020603050405020304" pitchFamily="18" charset="0"/>
                <a:cs typeface="Times New Roman" panose="02020603050405020304" pitchFamily="18" charset="0"/>
              </a:rPr>
              <a:t>2 children nodes</a:t>
            </a:r>
            <a:r>
              <a:rPr lang="en-US" sz="1800" dirty="0">
                <a:latin typeface="Times New Roman" panose="02020603050405020304" pitchFamily="18" charset="0"/>
                <a:cs typeface="Times New Roman" panose="02020603050405020304" pitchFamily="18" charset="0"/>
              </a:rPr>
              <a:t>.</a:t>
            </a:r>
          </a:p>
          <a:p>
            <a:pPr marL="342900" indent="-342900" algn="just">
              <a:lnSpc>
                <a:spcPct val="100000"/>
              </a:lnSpc>
              <a:buFont typeface="+mj-lt"/>
              <a:buAutoNum type="arabicPeriod"/>
            </a:pPr>
            <a:r>
              <a:rPr lang="en-US" sz="1800" dirty="0">
                <a:solidFill>
                  <a:srgbClr val="0070C0"/>
                </a:solidFill>
                <a:latin typeface="Times New Roman" panose="02020603050405020304" pitchFamily="18" charset="0"/>
                <a:cs typeface="Times New Roman" panose="02020603050405020304" pitchFamily="18" charset="0"/>
              </a:rPr>
              <a:t>Decision nodes: </a:t>
            </a:r>
            <a:r>
              <a:rPr lang="en-US" sz="1800" dirty="0">
                <a:latin typeface="Times New Roman" panose="02020603050405020304" pitchFamily="18" charset="0"/>
                <a:cs typeface="Times New Roman" panose="02020603050405020304" pitchFamily="18" charset="0"/>
              </a:rPr>
              <a:t>Nodes that have 1 parent node and split into children nodes with maximum homogeneity or purity ( means all of the same kind). The children node will either decision or leaf nodes.</a:t>
            </a:r>
          </a:p>
          <a:p>
            <a:pPr marL="342900" indent="-342900" algn="just">
              <a:lnSpc>
                <a:spcPct val="100000"/>
              </a:lnSpc>
              <a:buFont typeface="+mj-lt"/>
              <a:buAutoNum type="arabicPeriod"/>
            </a:pPr>
            <a:r>
              <a:rPr lang="en-US" sz="1800" dirty="0">
                <a:solidFill>
                  <a:srgbClr val="0070C0"/>
                </a:solidFill>
                <a:latin typeface="Times New Roman" panose="02020603050405020304" pitchFamily="18" charset="0"/>
                <a:cs typeface="Times New Roman" panose="02020603050405020304" pitchFamily="18" charset="0"/>
              </a:rPr>
              <a:t>Leaf nodes/Terminal Node: </a:t>
            </a:r>
            <a:r>
              <a:rPr lang="en-US" sz="1800" dirty="0">
                <a:latin typeface="Times New Roman" panose="02020603050405020304" pitchFamily="18" charset="0"/>
                <a:cs typeface="Times New Roman" panose="02020603050405020304" pitchFamily="18" charset="0"/>
              </a:rPr>
              <a:t>Nodes that have 1 parent, but do not split further (also known as terminal nodes). They are the nodes that produce the prediction. Leaf nodes having highest homogeneity (means all of the same kind).</a:t>
            </a:r>
          </a:p>
          <a:p>
            <a:pPr marL="342900" indent="-342900" algn="just">
              <a:lnSpc>
                <a:spcPct val="100000"/>
              </a:lnSpc>
              <a:buFont typeface="+mj-lt"/>
              <a:buAutoNum type="arabicPeriod"/>
            </a:pPr>
            <a:r>
              <a:rPr lang="en-US" sz="1800" dirty="0">
                <a:solidFill>
                  <a:srgbClr val="0070C0"/>
                </a:solidFill>
                <a:latin typeface="Times New Roman" panose="02020603050405020304" pitchFamily="18" charset="0"/>
                <a:cs typeface="Times New Roman" panose="02020603050405020304" pitchFamily="18" charset="0"/>
              </a:rPr>
              <a:t>Branches:</a:t>
            </a:r>
            <a:r>
              <a:rPr lang="en-US" sz="1800" dirty="0">
                <a:latin typeface="Times New Roman" panose="02020603050405020304" pitchFamily="18" charset="0"/>
                <a:cs typeface="Times New Roman" panose="02020603050405020304" pitchFamily="18" charset="0"/>
              </a:rPr>
              <a:t> A subsection of the entire tree (also known as a sub-tree).</a:t>
            </a:r>
          </a:p>
          <a:p>
            <a:pPr marL="342900" indent="-342900" algn="just">
              <a:lnSpc>
                <a:spcPct val="100000"/>
              </a:lnSpc>
              <a:buFont typeface="+mj-lt"/>
              <a:buAutoNum type="arabicPeriod"/>
            </a:pPr>
            <a:r>
              <a:rPr lang="en-US" sz="1800" dirty="0">
                <a:solidFill>
                  <a:srgbClr val="0070C0"/>
                </a:solidFill>
                <a:latin typeface="Times New Roman" panose="02020603050405020304" pitchFamily="18" charset="0"/>
                <a:cs typeface="Times New Roman" panose="02020603050405020304" pitchFamily="18" charset="0"/>
              </a:rPr>
              <a:t>Parent / child nodes: </a:t>
            </a:r>
            <a:r>
              <a:rPr lang="en-US" sz="1800" dirty="0">
                <a:latin typeface="Times New Roman" panose="02020603050405020304" pitchFamily="18" charset="0"/>
                <a:cs typeface="Times New Roman" panose="02020603050405020304" pitchFamily="18" charset="0"/>
              </a:rPr>
              <a:t>A node that is divided in sub-nodes is called a parent node. The sub-nodes are the child nodes of the parent from which they divided.</a:t>
            </a:r>
          </a:p>
          <a:p>
            <a:pPr marL="342900" indent="-342900" algn="just">
              <a:lnSpc>
                <a:spcPct val="100000"/>
              </a:lnSpc>
              <a:buFont typeface="+mj-lt"/>
              <a:buAutoNum type="arabicPeriod"/>
            </a:pPr>
            <a:r>
              <a:rPr lang="en-US" sz="1800" dirty="0">
                <a:solidFill>
                  <a:srgbClr val="0070C0"/>
                </a:solidFill>
                <a:latin typeface="Times New Roman" panose="02020603050405020304" pitchFamily="18" charset="0"/>
                <a:cs typeface="Times New Roman" panose="02020603050405020304" pitchFamily="18" charset="0"/>
              </a:rPr>
              <a:t>Maximum depth: </a:t>
            </a:r>
            <a:r>
              <a:rPr lang="en-US" sz="1800" dirty="0">
                <a:latin typeface="Times New Roman" panose="02020603050405020304" pitchFamily="18" charset="0"/>
                <a:cs typeface="Times New Roman" panose="02020603050405020304" pitchFamily="18" charset="0"/>
              </a:rPr>
              <a:t>maximum number of branches between the top and the lower end.</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630542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Building an Optimal Decision Tree:</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488272" y="861134"/>
            <a:ext cx="11097087" cy="5734975"/>
          </a:xfrm>
        </p:spPr>
        <p:txBody>
          <a:bodyPr>
            <a:noAutofit/>
          </a:bodyPr>
          <a:lstStyle/>
          <a:p>
            <a:pPr marL="342900" indent="-342900" algn="just">
              <a:lnSpc>
                <a:spcPct val="100000"/>
              </a:lnSpc>
              <a:buFont typeface="+mj-lt"/>
              <a:buAutoNum type="arabicPeriod"/>
            </a:pPr>
            <a:r>
              <a:rPr lang="en-IN" sz="1800" b="1" i="0" dirty="0">
                <a:solidFill>
                  <a:srgbClr val="00B0F0"/>
                </a:solidFill>
                <a:effectLst/>
                <a:latin typeface="Times New Roman" panose="02020603050405020304" pitchFamily="18" charset="0"/>
                <a:cs typeface="Times New Roman" panose="02020603050405020304" pitchFamily="18" charset="0"/>
              </a:rPr>
              <a:t>Selecting the Root Attribute: </a:t>
            </a:r>
            <a:r>
              <a:rPr lang="en-US" sz="1800" dirty="0">
                <a:latin typeface="Times New Roman" panose="02020603050405020304" pitchFamily="18" charset="0"/>
                <a:cs typeface="Times New Roman" panose="02020603050405020304" pitchFamily="18" charset="0"/>
              </a:rPr>
              <a:t>To build an optimal decision tree, we need to select the root attribute. This is done by evaluating the error of each attribute and choosing the one with the minimum error. The error is calculated by counting the occurrences of attribute values in the dataset and analyzing the distribution of target labels for each value.</a:t>
            </a:r>
          </a:p>
          <a:p>
            <a:pPr marL="342900" indent="-342900" algn="just">
              <a:lnSpc>
                <a:spcPct val="100000"/>
              </a:lnSpc>
              <a:buFont typeface="+mj-lt"/>
              <a:buAutoNum type="arabicPeriod"/>
            </a:pPr>
            <a:r>
              <a:rPr lang="en-US" sz="1800" b="1" i="0" dirty="0">
                <a:solidFill>
                  <a:srgbClr val="00B0F0"/>
                </a:solidFill>
                <a:effectLst/>
                <a:latin typeface="Times New Roman" panose="02020603050405020304" pitchFamily="18" charset="0"/>
                <a:cs typeface="Times New Roman" panose="02020603050405020304" pitchFamily="18" charset="0"/>
              </a:rPr>
              <a:t>Calculating Errors for Each Attribute: </a:t>
            </a:r>
            <a:r>
              <a:rPr lang="en-US" sz="1800" dirty="0">
                <a:latin typeface="Times New Roman" panose="02020603050405020304" pitchFamily="18" charset="0"/>
                <a:cs typeface="Times New Roman" panose="02020603050405020304" pitchFamily="18" charset="0"/>
              </a:rPr>
              <a:t>For each attribute, we count the occurrences of attribute values and target labels. By comparing the target label distribution, we can determine the number of correctly classified and incorrectly classified examples. This information helps us calculate the error for each attribute.</a:t>
            </a:r>
          </a:p>
          <a:p>
            <a:pPr marL="342900" indent="-342900" algn="just">
              <a:lnSpc>
                <a:spcPct val="100000"/>
              </a:lnSpc>
              <a:buFont typeface="+mj-lt"/>
              <a:buAutoNum type="arabicPeriod"/>
            </a:pPr>
            <a:r>
              <a:rPr lang="en-US" sz="1800" b="1" dirty="0">
                <a:solidFill>
                  <a:srgbClr val="00B0F0"/>
                </a:solidFill>
                <a:latin typeface="Times New Roman" panose="02020603050405020304" pitchFamily="18" charset="0"/>
                <a:cs typeface="Times New Roman" panose="02020603050405020304" pitchFamily="18" charset="0"/>
              </a:rPr>
              <a:t>Choosing the Attribute with the Minimum Error: </a:t>
            </a:r>
            <a:r>
              <a:rPr lang="en-US" sz="1800" dirty="0">
                <a:latin typeface="Times New Roman" panose="02020603050405020304" pitchFamily="18" charset="0"/>
                <a:cs typeface="Times New Roman" panose="02020603050405020304" pitchFamily="18" charset="0"/>
              </a:rPr>
              <a:t>Once we have calculated the errors for each attribute, we choose the one with the minimum error as the root node. If there is a tie, we evaluate individual errors to break the tie. This involves examining the classification results for each attribute value and selecting the one with the fewest errors.</a:t>
            </a:r>
          </a:p>
          <a:p>
            <a:pPr marL="342900" indent="-342900" algn="just">
              <a:lnSpc>
                <a:spcPct val="100000"/>
              </a:lnSpc>
              <a:buFont typeface="+mj-lt"/>
              <a:buAutoNum type="arabicPeriod"/>
            </a:pPr>
            <a:r>
              <a:rPr lang="en-US" sz="1800" b="1" dirty="0">
                <a:solidFill>
                  <a:srgbClr val="00B0F0"/>
                </a:solidFill>
                <a:latin typeface="Times New Roman" panose="02020603050405020304" pitchFamily="18" charset="0"/>
                <a:cs typeface="Times New Roman" panose="02020603050405020304" pitchFamily="18" charset="0"/>
              </a:rPr>
              <a:t>Handling Ambiguity in Error Calculation:</a:t>
            </a:r>
            <a:r>
              <a:rPr lang="en-US" sz="1800" dirty="0">
                <a:solidFill>
                  <a:srgbClr val="212326"/>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In cases where there is ambiguity and a tiebreaker is needed to select the root attribute, we go one step back and evaluate the individual errors for each attribute separately. By doing this, we can identify any rules that result in zero errors and prioritize attributes that yield perfect classification.</a:t>
            </a:r>
          </a:p>
          <a:p>
            <a:pPr marL="342900" indent="-342900" algn="just">
              <a:lnSpc>
                <a:spcPct val="100000"/>
              </a:lnSpc>
              <a:buFont typeface="+mj-lt"/>
              <a:buAutoNum type="arabicPeriod"/>
            </a:pPr>
            <a:r>
              <a:rPr lang="en-IN" sz="1800" b="1" dirty="0">
                <a:solidFill>
                  <a:srgbClr val="00B0F0"/>
                </a:solidFill>
                <a:latin typeface="Times New Roman" panose="02020603050405020304" pitchFamily="18" charset="0"/>
                <a:cs typeface="Times New Roman" panose="02020603050405020304" pitchFamily="18" charset="0"/>
              </a:rPr>
              <a:t>Constructing the Decision Tree</a:t>
            </a:r>
            <a:r>
              <a:rPr lang="en-US" sz="1800" b="1" dirty="0">
                <a:solidFill>
                  <a:srgbClr val="00B0F0"/>
                </a:solidFill>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After selecting the root attribute, we construct the decision tree by creating branches for each value and recursively applying the same process to the subsequent attribute subsets. This results in a tree with attribute nodes and leaf nodes representing the class labels.</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953606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Building an Optimal Decision Tree:</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435006" y="861134"/>
            <a:ext cx="11452194" cy="5734975"/>
          </a:xfrm>
        </p:spPr>
        <p:txBody>
          <a:bodyPr>
            <a:noAutofit/>
          </a:bodyPr>
          <a:lstStyle/>
          <a:p>
            <a:pPr marL="342900" indent="-342900" algn="just">
              <a:lnSpc>
                <a:spcPct val="100000"/>
              </a:lnSpc>
              <a:buFont typeface="+mj-lt"/>
              <a:buAutoNum type="arabicPeriod" startAt="6"/>
            </a:pPr>
            <a:r>
              <a:rPr lang="en-US" sz="1800" b="1" i="0" dirty="0">
                <a:solidFill>
                  <a:srgbClr val="00B0F0"/>
                </a:solidFill>
                <a:effectLst/>
                <a:latin typeface="Times New Roman" panose="02020603050405020304" pitchFamily="18" charset="0"/>
                <a:cs typeface="Times New Roman" panose="02020603050405020304" pitchFamily="18" charset="0"/>
              </a:rPr>
              <a:t>Creating Branches Based on Attribute Values</a:t>
            </a:r>
            <a:r>
              <a:rPr lang="en-US" sz="1800" dirty="0">
                <a:solidFill>
                  <a:srgbClr val="00B0F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For each attribute value, we </a:t>
            </a:r>
            <a:r>
              <a:rPr lang="en-US" sz="1800" dirty="0">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Create</a:t>
            </a:r>
            <a:r>
              <a:rPr lang="en-US" sz="1800" dirty="0">
                <a:latin typeface="Times New Roman" panose="02020603050405020304" pitchFamily="18" charset="0"/>
                <a:cs typeface="Times New Roman" panose="02020603050405020304" pitchFamily="18" charset="0"/>
              </a:rPr>
              <a:t> branches and </a:t>
            </a:r>
            <a:r>
              <a:rPr lang="en-US" sz="1800"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Continue</a:t>
            </a:r>
            <a:r>
              <a:rPr lang="en-US" sz="1800" dirty="0">
                <a:latin typeface="Times New Roman" panose="02020603050405020304" pitchFamily="18" charset="0"/>
                <a:cs typeface="Times New Roman" panose="02020603050405020304" pitchFamily="18" charset="0"/>
              </a:rPr>
              <a:t> the tree-building process recursively. We split the dataset based on the attribute values and construct sub-trees using the remaining attributes.</a:t>
            </a:r>
          </a:p>
          <a:p>
            <a:pPr marL="342900" indent="-342900" algn="just">
              <a:lnSpc>
                <a:spcPct val="100000"/>
              </a:lnSpc>
              <a:buFont typeface="+mj-lt"/>
              <a:buAutoNum type="arabicPeriod" startAt="6"/>
            </a:pPr>
            <a:r>
              <a:rPr lang="en-US" sz="1800" b="1" i="0" dirty="0">
                <a:solidFill>
                  <a:srgbClr val="00B0F0"/>
                </a:solidFill>
                <a:effectLst/>
                <a:latin typeface="Times New Roman" panose="02020603050405020304" pitchFamily="18" charset="0"/>
                <a:cs typeface="Times New Roman" panose="02020603050405020304" pitchFamily="18" charset="0"/>
              </a:rPr>
              <a:t>Assigning Class Labels to Leaf Nodes: </a:t>
            </a:r>
            <a:r>
              <a:rPr lang="en-US" sz="1800" dirty="0">
                <a:latin typeface="Times New Roman" panose="02020603050405020304" pitchFamily="18" charset="0"/>
                <a:cs typeface="Times New Roman" panose="02020603050405020304" pitchFamily="18" charset="0"/>
              </a:rPr>
              <a:t>At the leaf nodes, we assign class labels based on the majority of examples in that leaf. This means that if most examples belong to a certain class, the leaf node will be labeled accordingly. This ensures accurate classification for new examples.</a:t>
            </a:r>
          </a:p>
          <a:p>
            <a:pPr marL="342900" indent="-342900" algn="just">
              <a:lnSpc>
                <a:spcPct val="100000"/>
              </a:lnSpc>
              <a:buFont typeface="+mj-lt"/>
              <a:buAutoNum type="arabicPeriod" startAt="6"/>
            </a:pPr>
            <a:r>
              <a:rPr lang="en-US" sz="1800" b="1" i="0" dirty="0">
                <a:solidFill>
                  <a:srgbClr val="00B0F0"/>
                </a:solidFill>
                <a:effectLst/>
                <a:latin typeface="Times New Roman" panose="02020603050405020304" pitchFamily="18" charset="0"/>
                <a:cs typeface="Times New Roman" panose="02020603050405020304" pitchFamily="18" charset="0"/>
              </a:rPr>
              <a:t>Predicting Class Labels for New Examples</a:t>
            </a:r>
            <a:r>
              <a:rPr lang="en-US" sz="1800" dirty="0">
                <a:solidFill>
                  <a:srgbClr val="00B0F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To predict the class label for a new example, we traverse the decision tree by providing attribute values and making decisions based on the split attributes. By following the path that matches the example's attribute values, we reach a leaf node that corresponds to the predicted class label.</a:t>
            </a:r>
          </a:p>
          <a:p>
            <a:pPr marL="342900" indent="-342900" algn="just">
              <a:lnSpc>
                <a:spcPct val="100000"/>
              </a:lnSpc>
              <a:buFont typeface="+mj-lt"/>
              <a:buAutoNum type="arabicPeriod" startAt="6"/>
            </a:pPr>
            <a:endParaRPr lang="en-IN" sz="1400" dirty="0">
              <a:latin typeface="Times New Roman" panose="02020603050405020304" pitchFamily="18" charset="0"/>
              <a:cs typeface="Times New Roman" panose="02020603050405020304" pitchFamily="18" charset="0"/>
            </a:endParaRPr>
          </a:p>
          <a:p>
            <a:pPr marL="342900" indent="-342900" algn="just">
              <a:lnSpc>
                <a:spcPct val="100000"/>
              </a:lnSpc>
              <a:buFont typeface="+mj-lt"/>
              <a:buAutoNum type="arabicPeriod" startAt="6"/>
            </a:pPr>
            <a:endParaRPr lang="en-IN" sz="1400" b="1" i="0" dirty="0">
              <a:solidFill>
                <a:srgbClr val="00B0F0"/>
              </a:solidFill>
              <a:effectLst/>
              <a:latin typeface="helvetica neue"/>
            </a:endParaRPr>
          </a:p>
          <a:p>
            <a:pPr marL="342900" indent="-342900" algn="just">
              <a:lnSpc>
                <a:spcPct val="100000"/>
              </a:lnSpc>
              <a:buFont typeface="+mj-lt"/>
              <a:buAutoNum type="arabicPeriod" startAt="6"/>
            </a:pPr>
            <a:endParaRPr lang="en-US" sz="1800" dirty="0">
              <a:solidFill>
                <a:srgbClr val="00B0F0"/>
              </a:solidFill>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73234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719090" y="38396"/>
            <a:ext cx="10525957" cy="644293"/>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Simple linear regression? </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301841" y="682689"/>
            <a:ext cx="11283517" cy="5869031"/>
          </a:xfrm>
        </p:spPr>
        <p:txBody>
          <a:bodyPr>
            <a:noAutofit/>
          </a:bodyPr>
          <a:lstStyle/>
          <a:p>
            <a:pPr marL="285750" indent="-285750" algn="just">
              <a:lnSpc>
                <a:spcPct val="150000"/>
              </a:lnSpc>
              <a:buFont typeface="Arial" panose="020B0604020202020204" pitchFamily="34" charset="0"/>
              <a:buChar char="•"/>
            </a:pPr>
            <a:r>
              <a:rPr lang="en-US" sz="1800" b="0" i="0" dirty="0">
                <a:solidFill>
                  <a:srgbClr val="222222"/>
                </a:solidFill>
                <a:effectLst/>
                <a:latin typeface="Times New Roman" panose="02020603050405020304" pitchFamily="18" charset="0"/>
                <a:cs typeface="Times New Roman" panose="02020603050405020304" pitchFamily="18" charset="0"/>
              </a:rPr>
              <a:t>The </a:t>
            </a:r>
            <a:r>
              <a:rPr lang="en-US" sz="1800" b="0" i="0" dirty="0">
                <a:solidFill>
                  <a:srgbClr val="00B0F0"/>
                </a:solidFill>
                <a:effectLst/>
                <a:latin typeface="Times New Roman" panose="02020603050405020304" pitchFamily="18" charset="0"/>
                <a:cs typeface="Times New Roman" panose="02020603050405020304" pitchFamily="18" charset="0"/>
              </a:rPr>
              <a:t>best fit line </a:t>
            </a:r>
            <a:r>
              <a:rPr lang="en-US" sz="1800" b="0" i="0" dirty="0">
                <a:solidFill>
                  <a:srgbClr val="222222"/>
                </a:solidFill>
                <a:effectLst/>
                <a:latin typeface="Times New Roman" panose="02020603050405020304" pitchFamily="18" charset="0"/>
                <a:cs typeface="Times New Roman" panose="02020603050405020304" pitchFamily="18" charset="0"/>
              </a:rPr>
              <a:t>is a line that has the least error which means the error between predicted values and actual values should be minimum.</a:t>
            </a:r>
          </a:p>
          <a:p>
            <a:pPr marL="285750" indent="-285750" algn="just">
              <a:lnSpc>
                <a:spcPct val="150000"/>
              </a:lnSpc>
              <a:buFont typeface="Arial" panose="020B0604020202020204" pitchFamily="34" charset="0"/>
              <a:buChar char="•"/>
            </a:pPr>
            <a:r>
              <a:rPr lang="en-US" sz="1800" b="0" i="0" dirty="0">
                <a:solidFill>
                  <a:srgbClr val="222222"/>
                </a:solidFill>
                <a:effectLst/>
                <a:latin typeface="Times New Roman" panose="02020603050405020304" pitchFamily="18" charset="0"/>
                <a:cs typeface="Times New Roman" panose="02020603050405020304" pitchFamily="18" charset="0"/>
              </a:rPr>
              <a:t>The goal of the linear regression algorithm is to get the </a:t>
            </a:r>
            <a:r>
              <a:rPr lang="en-US" sz="1800" b="1" i="0" dirty="0">
                <a:solidFill>
                  <a:srgbClr val="222222"/>
                </a:solidFill>
                <a:effectLst/>
                <a:latin typeface="Times New Roman" panose="02020603050405020304" pitchFamily="18" charset="0"/>
                <a:cs typeface="Times New Roman" panose="02020603050405020304" pitchFamily="18" charset="0"/>
              </a:rPr>
              <a:t>best values for B</a:t>
            </a:r>
            <a:r>
              <a:rPr lang="en-US" sz="1800" b="1" i="0" baseline="-25000" dirty="0">
                <a:solidFill>
                  <a:srgbClr val="222222"/>
                </a:solidFill>
                <a:effectLst/>
                <a:latin typeface="Times New Roman" panose="02020603050405020304" pitchFamily="18" charset="0"/>
                <a:cs typeface="Times New Roman" panose="02020603050405020304" pitchFamily="18" charset="0"/>
              </a:rPr>
              <a:t>0</a:t>
            </a:r>
            <a:r>
              <a:rPr lang="en-US" sz="1800" b="1" i="0" dirty="0">
                <a:solidFill>
                  <a:srgbClr val="222222"/>
                </a:solidFill>
                <a:effectLst/>
                <a:latin typeface="Times New Roman" panose="02020603050405020304" pitchFamily="18" charset="0"/>
                <a:cs typeface="Times New Roman" panose="02020603050405020304" pitchFamily="18" charset="0"/>
              </a:rPr>
              <a:t> and B</a:t>
            </a:r>
            <a:r>
              <a:rPr lang="en-US" sz="1800" b="1" i="0" baseline="-25000" dirty="0">
                <a:solidFill>
                  <a:srgbClr val="222222"/>
                </a:solidFill>
                <a:effectLst/>
                <a:latin typeface="Times New Roman" panose="02020603050405020304" pitchFamily="18" charset="0"/>
                <a:cs typeface="Times New Roman" panose="02020603050405020304" pitchFamily="18" charset="0"/>
              </a:rPr>
              <a:t>1</a:t>
            </a:r>
            <a:r>
              <a:rPr lang="en-US" sz="1800" b="0" i="0" dirty="0">
                <a:solidFill>
                  <a:srgbClr val="222222"/>
                </a:solidFill>
                <a:effectLst/>
                <a:latin typeface="Times New Roman" panose="02020603050405020304" pitchFamily="18" charset="0"/>
                <a:cs typeface="Times New Roman" panose="02020603050405020304" pitchFamily="18" charset="0"/>
              </a:rPr>
              <a:t> to find the best fit line. </a:t>
            </a:r>
          </a:p>
          <a:p>
            <a:pPr marL="285750" indent="-285750" algn="just">
              <a:lnSpc>
                <a:spcPct val="150000"/>
              </a:lnSpc>
              <a:buFont typeface="Arial" panose="020B0604020202020204" pitchFamily="34" charset="0"/>
              <a:buChar char="•"/>
            </a:pPr>
            <a:r>
              <a:rPr lang="en-US" sz="1800" dirty="0">
                <a:solidFill>
                  <a:srgbClr val="222222"/>
                </a:solidFill>
                <a:latin typeface="Times New Roman" panose="02020603050405020304" pitchFamily="18" charset="0"/>
                <a:cs typeface="Times New Roman" panose="02020603050405020304" pitchFamily="18" charset="0"/>
              </a:rPr>
              <a:t>The error is measured in terms of mean square error (MSE):</a:t>
            </a:r>
          </a:p>
          <a:p>
            <a:pPr algn="l"/>
            <a:r>
              <a:rPr lang="en-US" sz="1800" dirty="0">
                <a:solidFill>
                  <a:srgbClr val="222222"/>
                </a:solidFill>
                <a:latin typeface="Times New Roman" panose="02020603050405020304" pitchFamily="18" charset="0"/>
                <a:cs typeface="Times New Roman" panose="02020603050405020304" pitchFamily="18" charset="0"/>
              </a:rPr>
              <a:t>				</a:t>
            </a:r>
            <a:r>
              <a:rPr lang="en-US" sz="1800" b="1" dirty="0">
                <a:solidFill>
                  <a:srgbClr val="222222"/>
                </a:solidFill>
                <a:latin typeface="Times New Roman" panose="02020603050405020304" pitchFamily="18" charset="0"/>
                <a:cs typeface="Times New Roman" panose="02020603050405020304" pitchFamily="18" charset="0"/>
              </a:rPr>
              <a:t>MSE = Σ(yᵢ - ŷᵢ)² / n</a:t>
            </a:r>
          </a:p>
          <a:p>
            <a:pPr algn="l"/>
            <a:endParaRPr lang="en-US" sz="1800" b="1" dirty="0">
              <a:solidFill>
                <a:srgbClr val="222222"/>
              </a:solidFill>
              <a:latin typeface="Times New Roman" panose="02020603050405020304" pitchFamily="18" charset="0"/>
              <a:cs typeface="Times New Roman" panose="02020603050405020304" pitchFamily="18" charset="0"/>
            </a:endParaRPr>
          </a:p>
          <a:p>
            <a:pPr algn="l"/>
            <a:r>
              <a:rPr lang="en-US" sz="1800" dirty="0">
                <a:solidFill>
                  <a:srgbClr val="222222"/>
                </a:solidFill>
                <a:latin typeface="Times New Roman" panose="02020603050405020304" pitchFamily="18" charset="0"/>
                <a:cs typeface="Times New Roman" panose="02020603050405020304" pitchFamily="18" charset="0"/>
              </a:rPr>
              <a:t>yᵢ represents the actual observed value of the dependent variable for the </a:t>
            </a:r>
            <a:r>
              <a:rPr lang="en-US" sz="1800" dirty="0" err="1">
                <a:solidFill>
                  <a:srgbClr val="222222"/>
                </a:solidFill>
                <a:latin typeface="Times New Roman" panose="02020603050405020304" pitchFamily="18" charset="0"/>
                <a:cs typeface="Times New Roman" panose="02020603050405020304" pitchFamily="18" charset="0"/>
              </a:rPr>
              <a:t>ith</a:t>
            </a:r>
            <a:r>
              <a:rPr lang="en-US" sz="1800" dirty="0">
                <a:solidFill>
                  <a:srgbClr val="222222"/>
                </a:solidFill>
                <a:latin typeface="Times New Roman" panose="02020603050405020304" pitchFamily="18" charset="0"/>
                <a:cs typeface="Times New Roman" panose="02020603050405020304" pitchFamily="18" charset="0"/>
              </a:rPr>
              <a:t> data point.</a:t>
            </a:r>
          </a:p>
          <a:p>
            <a:pPr algn="l"/>
            <a:r>
              <a:rPr lang="en-US" sz="1800" dirty="0">
                <a:solidFill>
                  <a:srgbClr val="222222"/>
                </a:solidFill>
                <a:latin typeface="Times New Roman" panose="02020603050405020304" pitchFamily="18" charset="0"/>
                <a:cs typeface="Times New Roman" panose="02020603050405020304" pitchFamily="18" charset="0"/>
              </a:rPr>
              <a:t>ŷᵢ represents the predicted value of the dependent variable for the </a:t>
            </a:r>
            <a:r>
              <a:rPr lang="en-US" sz="1800" dirty="0" err="1">
                <a:solidFill>
                  <a:srgbClr val="222222"/>
                </a:solidFill>
                <a:latin typeface="Times New Roman" panose="02020603050405020304" pitchFamily="18" charset="0"/>
                <a:cs typeface="Times New Roman" panose="02020603050405020304" pitchFamily="18" charset="0"/>
              </a:rPr>
              <a:t>ith</a:t>
            </a:r>
            <a:r>
              <a:rPr lang="en-US" sz="1800" dirty="0">
                <a:solidFill>
                  <a:srgbClr val="222222"/>
                </a:solidFill>
                <a:latin typeface="Times New Roman" panose="02020603050405020304" pitchFamily="18" charset="0"/>
                <a:cs typeface="Times New Roman" panose="02020603050405020304" pitchFamily="18" charset="0"/>
              </a:rPr>
              <a:t> data point as given by the regression model.</a:t>
            </a:r>
          </a:p>
          <a:p>
            <a:pPr algn="l"/>
            <a:r>
              <a:rPr lang="en-US" sz="1800" dirty="0">
                <a:solidFill>
                  <a:srgbClr val="222222"/>
                </a:solidFill>
                <a:latin typeface="Times New Roman" panose="02020603050405020304" pitchFamily="18" charset="0"/>
                <a:cs typeface="Times New Roman" panose="02020603050405020304" pitchFamily="18" charset="0"/>
              </a:rPr>
              <a:t>n is the total number of data points in the dataset.</a:t>
            </a:r>
          </a:p>
          <a:p>
            <a:pPr marL="285750" indent="-285750" algn="just">
              <a:lnSpc>
                <a:spcPct val="150000"/>
              </a:lnSpc>
              <a:buFont typeface="Arial" panose="020B0604020202020204" pitchFamily="34" charset="0"/>
              <a:buChar char="•"/>
            </a:pPr>
            <a:endParaRPr lang="en-US" sz="1800" dirty="0">
              <a:solidFill>
                <a:srgbClr val="222222"/>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en-US" sz="1800" dirty="0">
              <a:solidFill>
                <a:srgbClr val="222222"/>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401828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Metrics to find Purity / Impurity in Decision Tree:</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790112" y="861134"/>
            <a:ext cx="11052699" cy="5845946"/>
          </a:xfrm>
        </p:spPr>
        <p:txBody>
          <a:bodyPr>
            <a:noAutofit/>
          </a:bodyPr>
          <a:lstStyle/>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Entropy or Shannon Entropy (</a:t>
            </a:r>
            <a:r>
              <a:rPr lang="en-US" sz="1800" dirty="0">
                <a:solidFill>
                  <a:srgbClr val="0070C0"/>
                </a:solidFill>
                <a:latin typeface="Times New Roman" panose="02020603050405020304" pitchFamily="18" charset="0"/>
                <a:cs typeface="Times New Roman" panose="02020603050405020304" pitchFamily="18" charset="0"/>
              </a:rPr>
              <a:t>Impurity</a:t>
            </a:r>
            <a:r>
              <a:rPr lang="en-US" sz="1800" dirty="0">
                <a:latin typeface="Times New Roman" panose="02020603050405020304" pitchFamily="18" charset="0"/>
                <a:cs typeface="Times New Roman" panose="02020603050405020304" pitchFamily="18" charset="0"/>
              </a:rPr>
              <a:t>)</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 Gini Index (</a:t>
            </a:r>
            <a:r>
              <a:rPr lang="en-US" sz="1800" dirty="0">
                <a:solidFill>
                  <a:srgbClr val="0070C0"/>
                </a:solidFill>
                <a:latin typeface="Times New Roman" panose="02020603050405020304" pitchFamily="18" charset="0"/>
                <a:cs typeface="Times New Roman" panose="02020603050405020304" pitchFamily="18" charset="0"/>
              </a:rPr>
              <a:t>Impurity</a:t>
            </a:r>
            <a:r>
              <a:rPr lang="en-US" sz="1800" dirty="0">
                <a:latin typeface="Times New Roman" panose="02020603050405020304" pitchFamily="18" charset="0"/>
                <a:cs typeface="Times New Roman" panose="02020603050405020304" pitchFamily="18" charset="0"/>
              </a:rPr>
              <a:t>)</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 Information gain (</a:t>
            </a:r>
            <a:r>
              <a:rPr lang="en-US" sz="1800" dirty="0">
                <a:solidFill>
                  <a:srgbClr val="0070C0"/>
                </a:solidFill>
                <a:latin typeface="Times New Roman" panose="02020603050405020304" pitchFamily="18" charset="0"/>
                <a:cs typeface="Times New Roman" panose="02020603050405020304" pitchFamily="18" charset="0"/>
              </a:rPr>
              <a:t>Purity</a:t>
            </a:r>
            <a:r>
              <a:rPr lang="en-US" sz="1800" dirty="0">
                <a:latin typeface="Times New Roman" panose="02020603050405020304" pitchFamily="18" charset="0"/>
                <a:cs typeface="Times New Roman" panose="02020603050405020304" pitchFamily="18" charset="0"/>
              </a:rPr>
              <a:t>)</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 Gain Ratio (</a:t>
            </a:r>
            <a:r>
              <a:rPr lang="en-US" sz="1800" dirty="0">
                <a:solidFill>
                  <a:srgbClr val="0070C0"/>
                </a:solidFill>
                <a:latin typeface="Times New Roman" panose="02020603050405020304" pitchFamily="18" charset="0"/>
                <a:cs typeface="Times New Roman" panose="02020603050405020304" pitchFamily="18" charset="0"/>
              </a:rPr>
              <a:t>Purity</a:t>
            </a:r>
            <a:r>
              <a:rPr lang="en-US" sz="1800" dirty="0">
                <a:latin typeface="Times New Roman" panose="02020603050405020304" pitchFamily="18" charset="0"/>
                <a:cs typeface="Times New Roman" panose="02020603050405020304" pitchFamily="18" charset="0"/>
              </a:rPr>
              <a:t>)</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 Sum of Squared Error / Mean Squared Error</a:t>
            </a:r>
          </a:p>
          <a:p>
            <a:pPr marL="285750" indent="-285750" algn="just">
              <a:lnSpc>
                <a:spcPct val="100000"/>
              </a:lnSpc>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lgn="just">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Decision trees try to produce the purest leaves in a recursive way by splitting nodes into smaller sub-nodes.</a:t>
            </a:r>
          </a:p>
          <a:p>
            <a:pPr marL="285750" indent="-285750" algn="just">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But how does it choose how to split the nodes, evaluate the purity of a leaf, or decide when to stop?</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For decision tree classification problems on categorical variables:</a:t>
            </a:r>
          </a:p>
          <a:p>
            <a:pPr algn="just">
              <a:lnSpc>
                <a:spcPct val="100000"/>
              </a:lnSpc>
            </a:pPr>
            <a:r>
              <a:rPr lang="en-US" sz="1800" dirty="0">
                <a:latin typeface="Times New Roman" panose="02020603050405020304" pitchFamily="18" charset="0"/>
                <a:cs typeface="Times New Roman" panose="02020603050405020304" pitchFamily="18" charset="0"/>
              </a:rPr>
              <a:t>	Entropy and Information Gain (IG)</a:t>
            </a:r>
          </a:p>
          <a:p>
            <a:pPr algn="just">
              <a:lnSpc>
                <a:spcPct val="100000"/>
              </a:lnSpc>
            </a:pPr>
            <a:r>
              <a:rPr lang="en-US" sz="1800" dirty="0">
                <a:latin typeface="Times New Roman" panose="02020603050405020304" pitchFamily="18" charset="0"/>
                <a:cs typeface="Times New Roman" panose="02020603050405020304" pitchFamily="18" charset="0"/>
              </a:rPr>
              <a:t>	Gini Index</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For decision tree regression problems on continuous variables:</a:t>
            </a:r>
          </a:p>
          <a:p>
            <a:pPr algn="just">
              <a:lnSpc>
                <a:spcPct val="100000"/>
              </a:lnSpc>
            </a:pPr>
            <a:r>
              <a:rPr lang="en-US" sz="1800" dirty="0">
                <a:latin typeface="Times New Roman" panose="02020603050405020304" pitchFamily="18" charset="0"/>
                <a:cs typeface="Times New Roman" panose="02020603050405020304" pitchFamily="18" charset="0"/>
              </a:rPr>
              <a:t>	Reduction in variance</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7045343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is Founder for many algorithms:</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790112" y="861134"/>
            <a:ext cx="11052699" cy="5845946"/>
          </a:xfrm>
        </p:spPr>
        <p:txBody>
          <a:bodyPr>
            <a:noAutofit/>
          </a:bodyPr>
          <a:lstStyle/>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Random Forest</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GBDT(Gradient Boosting Decision Tree)</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Ada Boost</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Light GBM</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XG Boost</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Extra Tree</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r>
              <a:rPr lang="en-US" sz="1800" dirty="0">
                <a:latin typeface="Times New Roman" panose="02020603050405020304" pitchFamily="18" charset="0"/>
                <a:cs typeface="Times New Roman" panose="02020603050405020304" pitchFamily="18" charset="0"/>
              </a:rPr>
              <a:t>Fig: Tree [15]</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548179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Pruning in Decision Tree:</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790112" y="861134"/>
            <a:ext cx="11052699" cy="5845946"/>
          </a:xfrm>
        </p:spPr>
        <p:txBody>
          <a:bodyPr>
            <a:noAutofit/>
          </a:bodyPr>
          <a:lstStyle/>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Pruning is a method that can help us avoid overfitting. </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It helps in improving the performance of the tree by cutting the nodes or sub-nodes which are not significant.</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 Additionally, it removes the branches which have very low importance.</a:t>
            </a: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r>
              <a:rPr lang="en-US" sz="1800" dirty="0">
                <a:latin typeface="Times New Roman" panose="02020603050405020304" pitchFamily="18" charset="0"/>
                <a:cs typeface="Times New Roman" panose="02020603050405020304" pitchFamily="18" charset="0"/>
              </a:rPr>
              <a:t>There are mainly 2 ways for pruning:</a:t>
            </a:r>
          </a:p>
          <a:p>
            <a:pPr marL="342900" indent="-342900" algn="just">
              <a:lnSpc>
                <a:spcPct val="150000"/>
              </a:lnSpc>
              <a:buFont typeface="+mj-lt"/>
              <a:buAutoNum type="arabicPeriod"/>
            </a:pPr>
            <a:r>
              <a:rPr lang="en-US" sz="1800" dirty="0">
                <a:solidFill>
                  <a:srgbClr val="0070C0"/>
                </a:solidFill>
                <a:latin typeface="Times New Roman" panose="02020603050405020304" pitchFamily="18" charset="0"/>
                <a:cs typeface="Times New Roman" panose="02020603050405020304" pitchFamily="18" charset="0"/>
              </a:rPr>
              <a:t>Pre-pruning:</a:t>
            </a:r>
            <a:r>
              <a:rPr lang="en-US" sz="1800" dirty="0">
                <a:latin typeface="Times New Roman" panose="02020603050405020304" pitchFamily="18" charset="0"/>
                <a:cs typeface="Times New Roman" panose="02020603050405020304" pitchFamily="18" charset="0"/>
              </a:rPr>
              <a:t> we can stop growing the tree earlier, which means we can prune/remove/cut a node if it has low importance while growing the tree.</a:t>
            </a:r>
          </a:p>
          <a:p>
            <a:pPr marL="342900" indent="-342900" algn="just">
              <a:lnSpc>
                <a:spcPct val="150000"/>
              </a:lnSpc>
              <a:buFont typeface="+mj-lt"/>
              <a:buAutoNum type="arabicPeriod"/>
            </a:pPr>
            <a:r>
              <a:rPr lang="en-US" sz="1800" dirty="0">
                <a:solidFill>
                  <a:srgbClr val="0070C0"/>
                </a:solidFill>
                <a:latin typeface="Times New Roman" panose="02020603050405020304" pitchFamily="18" charset="0"/>
                <a:cs typeface="Times New Roman" panose="02020603050405020304" pitchFamily="18" charset="0"/>
              </a:rPr>
              <a:t>Post-pruning:</a:t>
            </a:r>
            <a:r>
              <a:rPr lang="en-US" sz="1800" dirty="0">
                <a:latin typeface="Times New Roman" panose="02020603050405020304" pitchFamily="18" charset="0"/>
                <a:cs typeface="Times New Roman" panose="02020603050405020304" pitchFamily="18" charset="0"/>
              </a:rPr>
              <a:t> once our tree is built to its depth, we can start pruning the nodes based on their significance.</a:t>
            </a: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87233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Assumptions:</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896645" y="1154096"/>
            <a:ext cx="10617693" cy="5552983"/>
          </a:xfrm>
        </p:spPr>
        <p:txBody>
          <a:bodyPr>
            <a:noAutofit/>
          </a:bodyPr>
          <a:lstStyle/>
          <a:p>
            <a:pPr marL="342900" indent="-342900" algn="just">
              <a:lnSpc>
                <a:spcPct val="150000"/>
              </a:lnSpc>
              <a:buFont typeface="+mj-lt"/>
              <a:buAutoNum type="arabicPeriod"/>
            </a:pPr>
            <a:r>
              <a:rPr lang="en-US" sz="1800" dirty="0">
                <a:solidFill>
                  <a:srgbClr val="00B0F0"/>
                </a:solidFill>
                <a:latin typeface="Times New Roman" panose="02020603050405020304" pitchFamily="18" charset="0"/>
                <a:cs typeface="Times New Roman" panose="02020603050405020304" pitchFamily="18" charset="0"/>
              </a:rPr>
              <a:t>Binary Splits: </a:t>
            </a:r>
            <a:r>
              <a:rPr lang="en-US" sz="1800" dirty="0">
                <a:latin typeface="Times New Roman" panose="02020603050405020304" pitchFamily="18" charset="0"/>
                <a:cs typeface="Times New Roman" panose="02020603050405020304" pitchFamily="18" charset="0"/>
              </a:rPr>
              <a:t>Decision trees typically make binary splits, meaning each node divides the data into two subsets based on a single feature or condition. This assumes that each decision can be represented as a binary choice.</a:t>
            </a:r>
          </a:p>
          <a:p>
            <a:pPr marL="342900" indent="-342900" algn="just">
              <a:lnSpc>
                <a:spcPct val="150000"/>
              </a:lnSpc>
              <a:buFont typeface="+mj-lt"/>
              <a:buAutoNum type="arabicPeriod"/>
            </a:pPr>
            <a:r>
              <a:rPr lang="en-US" sz="1800" dirty="0">
                <a:solidFill>
                  <a:srgbClr val="00B0F0"/>
                </a:solidFill>
                <a:latin typeface="Times New Roman" panose="02020603050405020304" pitchFamily="18" charset="0"/>
                <a:cs typeface="Times New Roman" panose="02020603050405020304" pitchFamily="18" charset="0"/>
              </a:rPr>
              <a:t>Recursive Partitioning: </a:t>
            </a:r>
            <a:r>
              <a:rPr lang="en-US" sz="1800" dirty="0">
                <a:latin typeface="Times New Roman" panose="02020603050405020304" pitchFamily="18" charset="0"/>
                <a:cs typeface="Times New Roman" panose="02020603050405020304" pitchFamily="18" charset="0"/>
              </a:rPr>
              <a:t>Decision trees use a recursive partitioning process, where each node is divided into child nodes, and this process continues until a stopping criterion is met. This assumes that data can be effectively subdivided into smaller, more manageable subsets.</a:t>
            </a:r>
          </a:p>
          <a:p>
            <a:pPr marL="342900" indent="-342900" algn="just">
              <a:lnSpc>
                <a:spcPct val="150000"/>
              </a:lnSpc>
              <a:buFont typeface="+mj-lt"/>
              <a:buAutoNum type="arabicPeriod"/>
            </a:pPr>
            <a:r>
              <a:rPr lang="en-US" sz="1800" dirty="0">
                <a:solidFill>
                  <a:srgbClr val="00B0F0"/>
                </a:solidFill>
                <a:latin typeface="Times New Roman" panose="02020603050405020304" pitchFamily="18" charset="0"/>
                <a:cs typeface="Times New Roman" panose="02020603050405020304" pitchFamily="18" charset="0"/>
              </a:rPr>
              <a:t>Feature Independence: </a:t>
            </a:r>
            <a:r>
              <a:rPr lang="en-US" sz="1800" dirty="0">
                <a:latin typeface="Times New Roman" panose="02020603050405020304" pitchFamily="18" charset="0"/>
                <a:cs typeface="Times New Roman" panose="02020603050405020304" pitchFamily="18" charset="0"/>
              </a:rPr>
              <a:t>Decision trees often assume that the features used for splitting nodes are independent. In practice, feature independence may not hold, but decision trees can still perform well if features are correlated.</a:t>
            </a:r>
          </a:p>
          <a:p>
            <a:pPr marL="342900" indent="-342900" algn="just">
              <a:lnSpc>
                <a:spcPct val="150000"/>
              </a:lnSpc>
              <a:buFont typeface="+mj-lt"/>
              <a:buAutoNum type="arabicPeriod"/>
            </a:pPr>
            <a:r>
              <a:rPr lang="en-US" sz="1800" dirty="0">
                <a:solidFill>
                  <a:srgbClr val="00B0F0"/>
                </a:solidFill>
                <a:latin typeface="Times New Roman" panose="02020603050405020304" pitchFamily="18" charset="0"/>
                <a:cs typeface="Times New Roman" panose="02020603050405020304" pitchFamily="18" charset="0"/>
              </a:rPr>
              <a:t>Homogeneity: </a:t>
            </a:r>
            <a:r>
              <a:rPr lang="en-US" sz="1800" dirty="0">
                <a:latin typeface="Times New Roman" panose="02020603050405020304" pitchFamily="18" charset="0"/>
                <a:cs typeface="Times New Roman" panose="02020603050405020304" pitchFamily="18" charset="0"/>
              </a:rPr>
              <a:t>Decision trees aim to create homogeneous subgroups in each node, meaning that the samples within a node are as similar as possible regarding the target variable. This assumption helps in achieving clear decision boundaries.</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7479059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Assumptions:</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987271" y="1154096"/>
            <a:ext cx="10305125" cy="5552983"/>
          </a:xfrm>
        </p:spPr>
        <p:txBody>
          <a:bodyPr>
            <a:noAutofit/>
          </a:bodyPr>
          <a:lstStyle/>
          <a:p>
            <a:pPr marL="342900" indent="-342900" algn="just">
              <a:lnSpc>
                <a:spcPct val="150000"/>
              </a:lnSpc>
              <a:buFont typeface="+mj-lt"/>
              <a:buAutoNum type="arabicPeriod" startAt="5"/>
            </a:pPr>
            <a:r>
              <a:rPr lang="en-US" sz="1800" dirty="0">
                <a:solidFill>
                  <a:srgbClr val="00B0F0"/>
                </a:solidFill>
                <a:latin typeface="Times New Roman" panose="02020603050405020304" pitchFamily="18" charset="0"/>
                <a:cs typeface="Times New Roman" panose="02020603050405020304" pitchFamily="18" charset="0"/>
              </a:rPr>
              <a:t>Top-Down Greedy Approach: </a:t>
            </a:r>
            <a:r>
              <a:rPr lang="en-US" sz="1800" dirty="0">
                <a:latin typeface="Times New Roman" panose="02020603050405020304" pitchFamily="18" charset="0"/>
                <a:cs typeface="Times New Roman" panose="02020603050405020304" pitchFamily="18" charset="0"/>
              </a:rPr>
              <a:t>Decision trees are constructed using a top-down, greedy approach, where each split is chosen to maximize information gain or minimize impurity at the current node. This may not always result in the globally optimal tree.</a:t>
            </a:r>
          </a:p>
          <a:p>
            <a:pPr marL="342900" indent="-342900" algn="just">
              <a:lnSpc>
                <a:spcPct val="150000"/>
              </a:lnSpc>
              <a:buFont typeface="+mj-lt"/>
              <a:buAutoNum type="arabicPeriod" startAt="5"/>
            </a:pPr>
            <a:r>
              <a:rPr lang="en-US" sz="1800" dirty="0">
                <a:solidFill>
                  <a:srgbClr val="00B0F0"/>
                </a:solidFill>
                <a:latin typeface="Times New Roman" panose="02020603050405020304" pitchFamily="18" charset="0"/>
                <a:cs typeface="Times New Roman" panose="02020603050405020304" pitchFamily="18" charset="0"/>
              </a:rPr>
              <a:t>Categorical and Numerical Features: </a:t>
            </a:r>
            <a:r>
              <a:rPr lang="en-US" sz="1800" dirty="0">
                <a:latin typeface="Times New Roman" panose="02020603050405020304" pitchFamily="18" charset="0"/>
                <a:cs typeface="Times New Roman" panose="02020603050405020304" pitchFamily="18" charset="0"/>
              </a:rPr>
              <a:t>Decision trees can handle both categorical and numerical features. However, they may require different splitting strategies for each type.</a:t>
            </a:r>
          </a:p>
          <a:p>
            <a:pPr marL="342900" indent="-342900" algn="just">
              <a:lnSpc>
                <a:spcPct val="150000"/>
              </a:lnSpc>
              <a:buFont typeface="+mj-lt"/>
              <a:buAutoNum type="arabicPeriod" startAt="5"/>
            </a:pPr>
            <a:r>
              <a:rPr lang="en-US" sz="1800" dirty="0">
                <a:solidFill>
                  <a:srgbClr val="00B0F0"/>
                </a:solidFill>
                <a:latin typeface="Times New Roman" panose="02020603050405020304" pitchFamily="18" charset="0"/>
                <a:cs typeface="Times New Roman" panose="02020603050405020304" pitchFamily="18" charset="0"/>
              </a:rPr>
              <a:t>Overfitting: </a:t>
            </a:r>
            <a:r>
              <a:rPr lang="en-US" sz="1800" dirty="0">
                <a:latin typeface="Times New Roman" panose="02020603050405020304" pitchFamily="18" charset="0"/>
                <a:cs typeface="Times New Roman" panose="02020603050405020304" pitchFamily="18" charset="0"/>
              </a:rPr>
              <a:t>Decision trees are prone to overfitting when they capture noise in the data. Pruning and setting appropriate stopping criteria are used to address this assumption.</a:t>
            </a:r>
          </a:p>
          <a:p>
            <a:pPr marL="342900" indent="-342900" algn="just">
              <a:lnSpc>
                <a:spcPct val="150000"/>
              </a:lnSpc>
              <a:buFont typeface="+mj-lt"/>
              <a:buAutoNum type="arabicPeriod" startAt="5"/>
            </a:pPr>
            <a:r>
              <a:rPr lang="en-US" sz="1800" dirty="0">
                <a:solidFill>
                  <a:srgbClr val="00B0F0"/>
                </a:solidFill>
                <a:latin typeface="Times New Roman" panose="02020603050405020304" pitchFamily="18" charset="0"/>
                <a:cs typeface="Times New Roman" panose="02020603050405020304" pitchFamily="18" charset="0"/>
              </a:rPr>
              <a:t>Impurity Measures: </a:t>
            </a:r>
            <a:r>
              <a:rPr lang="en-US" sz="1800" dirty="0">
                <a:latin typeface="Times New Roman" panose="02020603050405020304" pitchFamily="18" charset="0"/>
                <a:cs typeface="Times New Roman" panose="02020603050405020304" pitchFamily="18" charset="0"/>
              </a:rPr>
              <a:t>Decision trees use impurity measures such as Gini impurity or entropy to evaluate how well a split separates classes. The choice of impurity measure can impact tree construction.</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435080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Assumptions:</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987271" y="1154096"/>
            <a:ext cx="10305125" cy="5552983"/>
          </a:xfrm>
        </p:spPr>
        <p:txBody>
          <a:bodyPr>
            <a:noAutofit/>
          </a:bodyPr>
          <a:lstStyle/>
          <a:p>
            <a:pPr marL="342900" indent="-342900" algn="just">
              <a:lnSpc>
                <a:spcPct val="150000"/>
              </a:lnSpc>
              <a:buFont typeface="+mj-lt"/>
              <a:buAutoNum type="arabicPeriod" startAt="9"/>
            </a:pPr>
            <a:r>
              <a:rPr lang="en-US" sz="1800" dirty="0">
                <a:solidFill>
                  <a:srgbClr val="00B0F0"/>
                </a:solidFill>
                <a:latin typeface="Times New Roman" panose="02020603050405020304" pitchFamily="18" charset="0"/>
                <a:cs typeface="Times New Roman" panose="02020603050405020304" pitchFamily="18" charset="0"/>
              </a:rPr>
              <a:t>No Missing Values: </a:t>
            </a:r>
            <a:r>
              <a:rPr lang="en-US" sz="1800" dirty="0">
                <a:latin typeface="Times New Roman" panose="02020603050405020304" pitchFamily="18" charset="0"/>
                <a:cs typeface="Times New Roman" panose="02020603050405020304" pitchFamily="18" charset="0"/>
              </a:rPr>
              <a:t>Decision trees assume that there are no missing values in the dataset or that missing values have been appropriately handled through imputation or other methods.</a:t>
            </a:r>
          </a:p>
          <a:p>
            <a:pPr marL="342900" indent="-342900" algn="just">
              <a:lnSpc>
                <a:spcPct val="150000"/>
              </a:lnSpc>
              <a:buFont typeface="+mj-lt"/>
              <a:buAutoNum type="arabicPeriod" startAt="9"/>
            </a:pPr>
            <a:r>
              <a:rPr lang="en-US" sz="1800" dirty="0">
                <a:solidFill>
                  <a:srgbClr val="00B0F0"/>
                </a:solidFill>
                <a:latin typeface="Times New Roman" panose="02020603050405020304" pitchFamily="18" charset="0"/>
                <a:cs typeface="Times New Roman" panose="02020603050405020304" pitchFamily="18" charset="0"/>
              </a:rPr>
              <a:t>Equal Importance of Features: </a:t>
            </a:r>
            <a:r>
              <a:rPr lang="en-US" sz="1800" dirty="0">
                <a:latin typeface="Times New Roman" panose="02020603050405020304" pitchFamily="18" charset="0"/>
                <a:cs typeface="Times New Roman" panose="02020603050405020304" pitchFamily="18" charset="0"/>
              </a:rPr>
              <a:t>Decision trees may assume equal importance for all features unless feature scaling or weighting is applied to emphasize certain features.</a:t>
            </a:r>
          </a:p>
          <a:p>
            <a:pPr marL="342900" indent="-342900" algn="just">
              <a:lnSpc>
                <a:spcPct val="150000"/>
              </a:lnSpc>
              <a:buFont typeface="+mj-lt"/>
              <a:buAutoNum type="arabicPeriod" startAt="9"/>
            </a:pPr>
            <a:r>
              <a:rPr lang="en-US" sz="1800" dirty="0">
                <a:solidFill>
                  <a:srgbClr val="00B0F0"/>
                </a:solidFill>
                <a:latin typeface="Times New Roman" panose="02020603050405020304" pitchFamily="18" charset="0"/>
                <a:cs typeface="Times New Roman" panose="02020603050405020304" pitchFamily="18" charset="0"/>
              </a:rPr>
              <a:t>No Outliers: </a:t>
            </a:r>
            <a:r>
              <a:rPr lang="en-US" sz="1800" dirty="0">
                <a:latin typeface="Times New Roman" panose="02020603050405020304" pitchFamily="18" charset="0"/>
                <a:cs typeface="Times New Roman" panose="02020603050405020304" pitchFamily="18" charset="0"/>
              </a:rPr>
              <a:t>Decision trees are sensitive to outliers, and extreme values can influence their construction. Preprocessing or robust methods may be needed to handle outliers effectively.</a:t>
            </a:r>
          </a:p>
          <a:p>
            <a:pPr marL="342900" indent="-342900" algn="just">
              <a:lnSpc>
                <a:spcPct val="150000"/>
              </a:lnSpc>
              <a:buFont typeface="+mj-lt"/>
              <a:buAutoNum type="arabicPeriod" startAt="9"/>
            </a:pPr>
            <a:r>
              <a:rPr lang="en-US" sz="1800" dirty="0">
                <a:solidFill>
                  <a:srgbClr val="00B0F0"/>
                </a:solidFill>
                <a:latin typeface="Times New Roman" panose="02020603050405020304" pitchFamily="18" charset="0"/>
                <a:cs typeface="Times New Roman" panose="02020603050405020304" pitchFamily="18" charset="0"/>
              </a:rPr>
              <a:t>Sensitivity to Sample Size: </a:t>
            </a:r>
            <a:r>
              <a:rPr lang="en-US" sz="1800" dirty="0">
                <a:latin typeface="Times New Roman" panose="02020603050405020304" pitchFamily="18" charset="0"/>
                <a:cs typeface="Times New Roman" panose="02020603050405020304" pitchFamily="18" charset="0"/>
              </a:rPr>
              <a:t>Small datasets may lead to overfitting, and large datasets may result in overly complex trees. The sample size and tree depth should be balanced.</a:t>
            </a: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77818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Entropy:</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790112" y="861134"/>
            <a:ext cx="10884023" cy="5845946"/>
          </a:xfrm>
        </p:spPr>
        <p:txBody>
          <a:bodyPr>
            <a:noAutofit/>
          </a:bodyPr>
          <a:lstStyle/>
          <a:p>
            <a:pPr marL="285750" indent="-285750" algn="just">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In Machine Learning, </a:t>
            </a:r>
            <a:r>
              <a:rPr lang="en-US" sz="1800" dirty="0">
                <a:solidFill>
                  <a:srgbClr val="0070C0"/>
                </a:solidFill>
                <a:latin typeface="Times New Roman" panose="02020603050405020304" pitchFamily="18" charset="0"/>
                <a:cs typeface="Times New Roman" panose="02020603050405020304" pitchFamily="18" charset="0"/>
              </a:rPr>
              <a:t>entropy measures the level of disorder or uncertainty (randomness) in a given dataset or system. </a:t>
            </a:r>
            <a:r>
              <a:rPr lang="en-US" sz="1800" dirty="0">
                <a:latin typeface="Times New Roman" panose="02020603050405020304" pitchFamily="18" charset="0"/>
                <a:cs typeface="Times New Roman" panose="02020603050405020304" pitchFamily="18" charset="0"/>
              </a:rPr>
              <a:t> It is a metric that quantifies the amount of information in a dataset, and it is commonly used to evaluate the quality of a model and its ability to make accurate predictions.</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r>
              <a:rPr lang="en-US" sz="1800" dirty="0">
                <a:latin typeface="Times New Roman" panose="02020603050405020304" pitchFamily="18" charset="0"/>
                <a:cs typeface="Times New Roman" panose="02020603050405020304" pitchFamily="18" charset="0"/>
              </a:rPr>
              <a:t>“E(S)" represents the entropy of the random variable “S",  "n" is the number of possible outcomes or data points.</a:t>
            </a:r>
          </a:p>
          <a:p>
            <a:pPr algn="just">
              <a:lnSpc>
                <a:spcPct val="100000"/>
              </a:lnSpc>
            </a:pPr>
            <a:r>
              <a:rPr lang="en-US" sz="1800" dirty="0">
                <a:latin typeface="Times New Roman" panose="02020603050405020304" pitchFamily="18" charset="0"/>
                <a:cs typeface="Times New Roman" panose="02020603050405020304" pitchFamily="18" charset="0"/>
              </a:rPr>
              <a:t>“pi" represents the probability of the </a:t>
            </a:r>
            <a:r>
              <a:rPr lang="en-US" sz="1800" dirty="0" err="1">
                <a:latin typeface="Times New Roman" panose="02020603050405020304" pitchFamily="18" charset="0"/>
                <a:cs typeface="Times New Roman" panose="02020603050405020304" pitchFamily="18" charset="0"/>
              </a:rPr>
              <a:t>i-th</a:t>
            </a:r>
            <a:r>
              <a:rPr lang="en-US" sz="1800" dirty="0">
                <a:latin typeface="Times New Roman" panose="02020603050405020304" pitchFamily="18" charset="0"/>
                <a:cs typeface="Times New Roman" panose="02020603050405020304" pitchFamily="18" charset="0"/>
              </a:rPr>
              <a:t> outcome occurring.</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3BC551E6-143E-E3BC-81DD-D2FA0BC841DE}"/>
              </a:ext>
            </a:extLst>
          </p:cNvPr>
          <p:cNvPicPr>
            <a:picLocks noChangeAspect="1"/>
          </p:cNvPicPr>
          <p:nvPr/>
        </p:nvPicPr>
        <p:blipFill>
          <a:blip r:embed="rId2"/>
          <a:stretch>
            <a:fillRect/>
          </a:stretch>
        </p:blipFill>
        <p:spPr>
          <a:xfrm>
            <a:off x="1850684" y="1921659"/>
            <a:ext cx="7469450" cy="885548"/>
          </a:xfrm>
          <a:prstGeom prst="rect">
            <a:avLst/>
          </a:prstGeom>
        </p:spPr>
      </p:pic>
      <p:pic>
        <p:nvPicPr>
          <p:cNvPr id="5" name="Picture 2" descr="Entropy in Machine Learning">
            <a:extLst>
              <a:ext uri="{FF2B5EF4-FFF2-40B4-BE49-F238E27FC236}">
                <a16:creationId xmlns:a16="http://schemas.microsoft.com/office/drawing/2014/main" id="{CC578FF0-0092-1217-E94D-0693042C76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0337" y="4050793"/>
            <a:ext cx="6886575" cy="2409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461446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Entropy:</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310896" y="861134"/>
            <a:ext cx="11503152" cy="5845946"/>
          </a:xfrm>
        </p:spPr>
        <p:txBody>
          <a:bodyPr>
            <a:noAutofit/>
          </a:bodyPr>
          <a:lstStyle/>
          <a:p>
            <a:pPr algn="just">
              <a:lnSpc>
                <a:spcPct val="100000"/>
              </a:lnSpc>
            </a:pPr>
            <a:r>
              <a:rPr lang="en-US" sz="1800" dirty="0">
                <a:solidFill>
                  <a:srgbClr val="0070C0"/>
                </a:solidFill>
                <a:latin typeface="Times New Roman" panose="02020603050405020304" pitchFamily="18" charset="0"/>
                <a:cs typeface="Times New Roman" panose="02020603050405020304" pitchFamily="18" charset="0"/>
              </a:rPr>
              <a:t>heterogeneous dataset with diverse classes :</a:t>
            </a:r>
            <a:r>
              <a:rPr lang="en-US" sz="1800" dirty="0">
                <a:latin typeface="Times New Roman" panose="02020603050405020304" pitchFamily="18" charset="0"/>
                <a:cs typeface="Times New Roman" panose="02020603050405020304" pitchFamily="18" charset="0"/>
              </a:rPr>
              <a:t>A dataset containing varied types of data with a wide range of categories or classes.</a:t>
            </a:r>
          </a:p>
          <a:p>
            <a:pPr algn="just">
              <a:lnSpc>
                <a:spcPct val="100000"/>
              </a:lnSpc>
            </a:pPr>
            <a:r>
              <a:rPr lang="en-US" sz="1800" dirty="0">
                <a:solidFill>
                  <a:srgbClr val="0070C0"/>
                </a:solidFill>
                <a:latin typeface="Times New Roman" panose="02020603050405020304" pitchFamily="18" charset="0"/>
                <a:cs typeface="Times New Roman" panose="02020603050405020304" pitchFamily="18" charset="0"/>
              </a:rPr>
              <a:t>homogeneous subset of data : </a:t>
            </a:r>
            <a:r>
              <a:rPr lang="en-US" sz="1800" dirty="0">
                <a:latin typeface="Times New Roman" panose="02020603050405020304" pitchFamily="18" charset="0"/>
                <a:cs typeface="Times New Roman" panose="02020603050405020304" pitchFamily="18" charset="0"/>
              </a:rPr>
              <a:t>A subset of data that is uniform or consistent in terms of its characteristics or attributes</a:t>
            </a:r>
          </a:p>
          <a:p>
            <a:pPr algn="just">
              <a:lnSpc>
                <a:spcPct val="100000"/>
              </a:lnSpc>
            </a:pPr>
            <a:r>
              <a:rPr lang="en-US" sz="1800" dirty="0">
                <a:latin typeface="Times New Roman" panose="02020603050405020304" pitchFamily="18" charset="0"/>
                <a:cs typeface="Times New Roman" panose="02020603050405020304" pitchFamily="18" charset="0"/>
              </a:rPr>
              <a:t>A higher entropy value indicates a more heterogeneous dataset with diverse classes (greater </a:t>
            </a:r>
            <a:r>
              <a:rPr lang="en-US" sz="1800" dirty="0">
                <a:solidFill>
                  <a:srgbClr val="0070C0"/>
                </a:solidFill>
                <a:latin typeface="Times New Roman" panose="02020603050405020304" pitchFamily="18" charset="0"/>
                <a:cs typeface="Times New Roman" panose="02020603050405020304" pitchFamily="18" charset="0"/>
              </a:rPr>
              <a:t>uncertainty or randomness</a:t>
            </a:r>
            <a:r>
              <a:rPr lang="en-US" sz="1800" dirty="0">
                <a:latin typeface="Times New Roman" panose="02020603050405020304" pitchFamily="18" charset="0"/>
                <a:cs typeface="Times New Roman" panose="02020603050405020304" pitchFamily="18" charset="0"/>
              </a:rPr>
              <a:t>), while a lower entropy signifies a more pure and homogeneous subset of data (</a:t>
            </a:r>
            <a:r>
              <a:rPr lang="en-US" sz="1800" dirty="0">
                <a:solidFill>
                  <a:srgbClr val="0070C0"/>
                </a:solidFill>
                <a:latin typeface="Times New Roman" panose="02020603050405020304" pitchFamily="18" charset="0"/>
                <a:cs typeface="Times New Roman" panose="02020603050405020304" pitchFamily="18" charset="0"/>
              </a:rPr>
              <a:t>less randomness</a:t>
            </a:r>
            <a:r>
              <a:rPr lang="en-US" sz="1800" dirty="0">
                <a:latin typeface="Times New Roman" panose="02020603050405020304" pitchFamily="18" charset="0"/>
                <a:cs typeface="Times New Roman" panose="02020603050405020304" pitchFamily="18" charset="0"/>
              </a:rPr>
              <a:t>).</a:t>
            </a:r>
          </a:p>
          <a:p>
            <a:pPr marL="285750" indent="-285750" algn="just">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When entropy is </a:t>
            </a:r>
            <a:r>
              <a:rPr lang="en-US" sz="1800" dirty="0">
                <a:solidFill>
                  <a:srgbClr val="0070C0"/>
                </a:solidFill>
                <a:latin typeface="Times New Roman" panose="02020603050405020304" pitchFamily="18" charset="0"/>
                <a:cs typeface="Times New Roman" panose="02020603050405020304" pitchFamily="18" charset="0"/>
              </a:rPr>
              <a:t>zero</a:t>
            </a:r>
            <a:r>
              <a:rPr lang="en-US" sz="1800" dirty="0">
                <a:latin typeface="Times New Roman" panose="02020603050405020304" pitchFamily="18" charset="0"/>
                <a:cs typeface="Times New Roman" panose="02020603050405020304" pitchFamily="18" charset="0"/>
              </a:rPr>
              <a:t> the sample is </a:t>
            </a:r>
            <a:r>
              <a:rPr lang="en-US" sz="1800" dirty="0">
                <a:solidFill>
                  <a:srgbClr val="0070C0"/>
                </a:solidFill>
                <a:latin typeface="Times New Roman" panose="02020603050405020304" pitchFamily="18" charset="0"/>
                <a:cs typeface="Times New Roman" panose="02020603050405020304" pitchFamily="18" charset="0"/>
              </a:rPr>
              <a:t>completely homogeneous</a:t>
            </a:r>
            <a:r>
              <a:rPr lang="en-US" sz="1800" dirty="0">
                <a:latin typeface="Times New Roman" panose="02020603050405020304" pitchFamily="18" charset="0"/>
                <a:cs typeface="Times New Roman" panose="02020603050405020304" pitchFamily="18" charset="0"/>
              </a:rPr>
              <a:t>, meaning that each instance belongs to the same class. </a:t>
            </a:r>
          </a:p>
          <a:p>
            <a:pPr marL="285750" indent="-285750" algn="just">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and entropy is one when the sample is equally divided between different classes.</a:t>
            </a:r>
          </a:p>
          <a:p>
            <a:pPr marL="285750" indent="-285750" algn="just">
              <a:lnSpc>
                <a:spcPct val="100000"/>
              </a:lnSpc>
              <a:buFont typeface="Arial" panose="020B0604020202020204" pitchFamily="34" charset="0"/>
              <a:buChar char="•"/>
            </a:pPr>
            <a:r>
              <a:rPr lang="en-US" sz="1800" dirty="0">
                <a:solidFill>
                  <a:srgbClr val="00B0F0"/>
                </a:solidFill>
                <a:latin typeface="Times New Roman" panose="02020603050405020304" pitchFamily="18" charset="0"/>
                <a:cs typeface="Times New Roman" panose="02020603050405020304" pitchFamily="18" charset="0"/>
              </a:rPr>
              <a:t>higher the Entropy, the lower will be the purity and the higher will be the impurity.</a:t>
            </a: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6" name="Picture 2" descr="Entropy in Machine Learning">
            <a:extLst>
              <a:ext uri="{FF2B5EF4-FFF2-40B4-BE49-F238E27FC236}">
                <a16:creationId xmlns:a16="http://schemas.microsoft.com/office/drawing/2014/main" id="{106D78F6-AB84-FF98-C30B-45B487A7D5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8937" y="4090050"/>
            <a:ext cx="6886575" cy="2409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7897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Entropy:</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201168" y="861134"/>
            <a:ext cx="11850624" cy="5845946"/>
          </a:xfrm>
        </p:spPr>
        <p:txBody>
          <a:bodyPr>
            <a:noAutofit/>
          </a:bodyPr>
          <a:lstStyle/>
          <a:p>
            <a:pPr algn="just">
              <a:lnSpc>
                <a:spcPct val="100000"/>
              </a:lnSpc>
            </a:pPr>
            <a:r>
              <a:rPr lang="en-US" sz="1800" dirty="0">
                <a:latin typeface="Times New Roman" panose="02020603050405020304" pitchFamily="18" charset="0"/>
                <a:cs typeface="Times New Roman" panose="02020603050405020304" pitchFamily="18" charset="0"/>
              </a:rPr>
              <a:t>Let's understand it with an example where we have a dataset having </a:t>
            </a:r>
            <a:r>
              <a:rPr lang="en-US" sz="1800" dirty="0">
                <a:solidFill>
                  <a:srgbClr val="0070C0"/>
                </a:solidFill>
                <a:latin typeface="Times New Roman" panose="02020603050405020304" pitchFamily="18" charset="0"/>
                <a:cs typeface="Times New Roman" panose="02020603050405020304" pitchFamily="18" charset="0"/>
              </a:rPr>
              <a:t>three colors of fruits as red, green, and yellow</a:t>
            </a:r>
            <a:r>
              <a:rPr lang="en-US" sz="1800" dirty="0">
                <a:latin typeface="Times New Roman" panose="02020603050405020304" pitchFamily="18" charset="0"/>
                <a:cs typeface="Times New Roman" panose="02020603050405020304" pitchFamily="18" charset="0"/>
              </a:rPr>
              <a:t>. Suppose we have </a:t>
            </a:r>
            <a:r>
              <a:rPr lang="en-US" sz="1800" dirty="0">
                <a:solidFill>
                  <a:srgbClr val="0070C0"/>
                </a:solidFill>
                <a:latin typeface="Times New Roman" panose="02020603050405020304" pitchFamily="18" charset="0"/>
                <a:cs typeface="Times New Roman" panose="02020603050405020304" pitchFamily="18" charset="0"/>
              </a:rPr>
              <a:t>2 red, 2 green, and 4 yellow </a:t>
            </a:r>
            <a:r>
              <a:rPr lang="en-US" sz="1800" dirty="0">
                <a:latin typeface="Times New Roman" panose="02020603050405020304" pitchFamily="18" charset="0"/>
                <a:cs typeface="Times New Roman" panose="02020603050405020304" pitchFamily="18" charset="0"/>
              </a:rPr>
              <a:t>observations throughout the dataset. Then as per the above equation:</a:t>
            </a:r>
          </a:p>
          <a:p>
            <a:pPr algn="just">
              <a:lnSpc>
                <a:spcPct val="100000"/>
              </a:lnSpc>
            </a:pPr>
            <a:r>
              <a:rPr lang="en-US" sz="1800" dirty="0">
                <a:latin typeface="Times New Roman" panose="02020603050405020304" pitchFamily="18" charset="0"/>
                <a:cs typeface="Times New Roman" panose="02020603050405020304" pitchFamily="18" charset="0"/>
              </a:rPr>
              <a:t>					E=−(prlog2pr+pplog2pp+pylog2py)</a:t>
            </a:r>
          </a:p>
          <a:p>
            <a:pPr algn="just">
              <a:lnSpc>
                <a:spcPct val="100000"/>
              </a:lnSpc>
            </a:pPr>
            <a:r>
              <a:rPr lang="en-US" sz="1800" dirty="0">
                <a:latin typeface="Times New Roman" panose="02020603050405020304" pitchFamily="18" charset="0"/>
                <a:cs typeface="Times New Roman" panose="02020603050405020304" pitchFamily="18" charset="0"/>
              </a:rPr>
              <a:t>Where, </a:t>
            </a:r>
            <a:r>
              <a:rPr lang="en-US" sz="1800" dirty="0" err="1">
                <a:latin typeface="Times New Roman" panose="02020603050405020304" pitchFamily="18" charset="0"/>
                <a:cs typeface="Times New Roman" panose="02020603050405020304" pitchFamily="18" charset="0"/>
              </a:rPr>
              <a:t>Pr</a:t>
            </a:r>
            <a:r>
              <a:rPr lang="en-US" sz="1800" dirty="0">
                <a:latin typeface="Times New Roman" panose="02020603050405020304" pitchFamily="18" charset="0"/>
                <a:cs typeface="Times New Roman" panose="02020603050405020304" pitchFamily="18" charset="0"/>
              </a:rPr>
              <a:t> = Probability of choosing red fruits; Pg = Probability of choosing green fruits and; </a:t>
            </a:r>
            <a:r>
              <a:rPr lang="en-US" sz="1800" dirty="0" err="1">
                <a:latin typeface="Times New Roman" panose="02020603050405020304" pitchFamily="18" charset="0"/>
                <a:cs typeface="Times New Roman" panose="02020603050405020304" pitchFamily="18" charset="0"/>
              </a:rPr>
              <a:t>Py</a:t>
            </a:r>
            <a:r>
              <a:rPr lang="en-US" sz="1800" dirty="0">
                <a:latin typeface="Times New Roman" panose="02020603050405020304" pitchFamily="18" charset="0"/>
                <a:cs typeface="Times New Roman" panose="02020603050405020304" pitchFamily="18" charset="0"/>
              </a:rPr>
              <a:t> = Probability of choosing yellow fruits.</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r>
              <a:rPr lang="en-US" sz="1400" b="0" i="0" dirty="0">
                <a:solidFill>
                  <a:srgbClr val="333333"/>
                </a:solidFill>
                <a:effectLst/>
                <a:latin typeface="inter-regular"/>
              </a:rPr>
              <a:t>So, entropy will be 1.5.</a:t>
            </a: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52" name="Picture 4" descr="Entropy in Machine Learning">
            <a:extLst>
              <a:ext uri="{FF2B5EF4-FFF2-40B4-BE49-F238E27FC236}">
                <a16:creationId xmlns:a16="http://schemas.microsoft.com/office/drawing/2014/main" id="{B778D66E-077B-8C2D-5586-5DA84FF77E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1497" y="2580439"/>
            <a:ext cx="6684264" cy="2895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79105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Entropy:</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790113" y="861134"/>
            <a:ext cx="10564428" cy="5845946"/>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r>
              <a:rPr lang="en-US" sz="1800" dirty="0">
                <a:latin typeface="Times New Roman" panose="02020603050405020304" pitchFamily="18" charset="0"/>
                <a:cs typeface="Times New Roman" panose="02020603050405020304" pitchFamily="18" charset="0"/>
              </a:rPr>
              <a:t>Fig: Entropy [17]</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709641AC-6A84-BF87-5A49-7D73DC3EEE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1978" y="959739"/>
            <a:ext cx="6320900" cy="4983979"/>
          </a:xfrm>
          <a:prstGeom prst="rect">
            <a:avLst/>
          </a:prstGeom>
        </p:spPr>
      </p:pic>
    </p:spTree>
    <p:extLst>
      <p:ext uri="{BB962C8B-B14F-4D97-AF65-F5344CB8AC3E}">
        <p14:creationId xmlns:p14="http://schemas.microsoft.com/office/powerpoint/2010/main" val="2744433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719090" y="38396"/>
            <a:ext cx="10525957" cy="644293"/>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Example: Simple linear regression</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301841" y="1038687"/>
            <a:ext cx="11283517" cy="5763161"/>
          </a:xfrm>
        </p:spPr>
        <p:txBody>
          <a:bodyPr>
            <a:noAutofit/>
          </a:bodyPr>
          <a:lstStyle/>
          <a:p>
            <a:pPr marL="285750" indent="-285750" algn="just">
              <a:buFont typeface="Arial" panose="020B0604020202020204" pitchFamily="34" charset="0"/>
              <a:buChar char="•"/>
            </a:pPr>
            <a:r>
              <a:rPr lang="en-US" sz="1800" b="0" i="0" dirty="0">
                <a:solidFill>
                  <a:srgbClr val="333333"/>
                </a:solidFill>
                <a:effectLst/>
                <a:latin typeface="Times New Roman" panose="02020603050405020304" pitchFamily="18" charset="0"/>
                <a:cs typeface="Times New Roman" panose="02020603050405020304" pitchFamily="18" charset="0"/>
              </a:rPr>
              <a:t> A table of weight and height data that could be used to apply a simple linear regression model:</a:t>
            </a:r>
          </a:p>
          <a:p>
            <a:pPr algn="just"/>
            <a:endParaRPr lang="en-US" sz="1800" dirty="0">
              <a:solidFill>
                <a:srgbClr val="333333"/>
              </a:solidFill>
              <a:latin typeface="Times New Roman" panose="02020603050405020304" pitchFamily="18" charset="0"/>
              <a:cs typeface="Times New Roman" panose="02020603050405020304" pitchFamily="18" charset="0"/>
            </a:endParaRPr>
          </a:p>
          <a:p>
            <a:pPr algn="just"/>
            <a:endParaRPr lang="en-US" sz="1800" dirty="0">
              <a:solidFill>
                <a:srgbClr val="333333"/>
              </a:solidFill>
              <a:latin typeface="Times New Roman" panose="02020603050405020304" pitchFamily="18" charset="0"/>
              <a:cs typeface="Times New Roman" panose="02020603050405020304" pitchFamily="18" charset="0"/>
            </a:endParaRPr>
          </a:p>
          <a:p>
            <a:pPr algn="just"/>
            <a:r>
              <a:rPr lang="en-US" sz="1800" dirty="0">
                <a:solidFill>
                  <a:srgbClr val="333333"/>
                </a:solidFill>
                <a:latin typeface="Times New Roman" panose="02020603050405020304" pitchFamily="18" charset="0"/>
                <a:cs typeface="Times New Roman" panose="02020603050405020304" pitchFamily="18" charset="0"/>
              </a:rPr>
              <a:t> Weight (kg) | Height (cm) |</a:t>
            </a:r>
          </a:p>
          <a:p>
            <a:pPr algn="l"/>
            <a:r>
              <a:rPr lang="en-US" sz="1800" dirty="0">
                <a:solidFill>
                  <a:srgbClr val="333333"/>
                </a:solidFill>
                <a:latin typeface="Times New Roman" panose="02020603050405020304" pitchFamily="18" charset="0"/>
                <a:cs typeface="Times New Roman" panose="02020603050405020304" pitchFamily="18" charset="0"/>
              </a:rPr>
              <a:t>|-------------|-------------|</a:t>
            </a:r>
          </a:p>
          <a:p>
            <a:pPr algn="l"/>
            <a:r>
              <a:rPr lang="en-US" sz="1800" dirty="0">
                <a:solidFill>
                  <a:srgbClr val="333333"/>
                </a:solidFill>
                <a:latin typeface="Times New Roman" panose="02020603050405020304" pitchFamily="18" charset="0"/>
                <a:cs typeface="Times New Roman" panose="02020603050405020304" pitchFamily="18" charset="0"/>
              </a:rPr>
              <a:t>|        85   |        175  |                                               </a:t>
            </a:r>
          </a:p>
          <a:p>
            <a:pPr algn="l"/>
            <a:r>
              <a:rPr lang="en-US" sz="1800" dirty="0">
                <a:solidFill>
                  <a:srgbClr val="333333"/>
                </a:solidFill>
                <a:latin typeface="Times New Roman" panose="02020603050405020304" pitchFamily="18" charset="0"/>
                <a:cs typeface="Times New Roman" panose="02020603050405020304" pitchFamily="18" charset="0"/>
              </a:rPr>
              <a:t>|        92   |        180  |</a:t>
            </a:r>
          </a:p>
          <a:p>
            <a:pPr algn="l"/>
            <a:r>
              <a:rPr lang="en-US" sz="1800" dirty="0">
                <a:solidFill>
                  <a:srgbClr val="333333"/>
                </a:solidFill>
                <a:latin typeface="Times New Roman" panose="02020603050405020304" pitchFamily="18" charset="0"/>
                <a:cs typeface="Times New Roman" panose="02020603050405020304" pitchFamily="18" charset="0"/>
              </a:rPr>
              <a:t>|        95   |        185  |</a:t>
            </a:r>
          </a:p>
          <a:p>
            <a:pPr algn="l"/>
            <a:r>
              <a:rPr lang="en-US" sz="1800" dirty="0">
                <a:solidFill>
                  <a:srgbClr val="333333"/>
                </a:solidFill>
                <a:latin typeface="Times New Roman" panose="02020603050405020304" pitchFamily="18" charset="0"/>
                <a:cs typeface="Times New Roman" panose="02020603050405020304" pitchFamily="18" charset="0"/>
              </a:rPr>
              <a:t>|        88   |        178  |</a:t>
            </a:r>
          </a:p>
          <a:p>
            <a:pPr algn="l"/>
            <a:r>
              <a:rPr lang="en-US" sz="1800" dirty="0">
                <a:solidFill>
                  <a:srgbClr val="333333"/>
                </a:solidFill>
                <a:latin typeface="Times New Roman" panose="02020603050405020304" pitchFamily="18" charset="0"/>
                <a:cs typeface="Times New Roman" panose="02020603050405020304" pitchFamily="18" charset="0"/>
              </a:rPr>
              <a:t>|        100  |        200  |</a:t>
            </a:r>
          </a:p>
          <a:p>
            <a:endParaRPr lang="en-US" sz="1800" dirty="0">
              <a:solidFill>
                <a:srgbClr val="333333"/>
              </a:solidFill>
              <a:latin typeface="Times New Roman" panose="02020603050405020304" pitchFamily="18" charset="0"/>
              <a:cs typeface="Times New Roman" panose="02020603050405020304" pitchFamily="18" charset="0"/>
            </a:endParaRPr>
          </a:p>
          <a:p>
            <a:endParaRPr lang="en-US" sz="1800" dirty="0">
              <a:solidFill>
                <a:srgbClr val="333333"/>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88F6526-020B-FB1F-A393-97445D9DDC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5415" y="2219899"/>
            <a:ext cx="3970020" cy="2965548"/>
          </a:xfrm>
          <a:prstGeom prst="rect">
            <a:avLst/>
          </a:prstGeom>
        </p:spPr>
      </p:pic>
    </p:spTree>
    <p:extLst>
      <p:ext uri="{BB962C8B-B14F-4D97-AF65-F5344CB8AC3E}">
        <p14:creationId xmlns:p14="http://schemas.microsoft.com/office/powerpoint/2010/main" val="130917664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Entropy:</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790113" y="861134"/>
            <a:ext cx="10564428" cy="5845946"/>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E8B0E643-5439-7C26-6BE3-665372CD0D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1763" y="944215"/>
            <a:ext cx="4778154" cy="5560136"/>
          </a:xfrm>
          <a:prstGeom prst="rect">
            <a:avLst/>
          </a:prstGeom>
        </p:spPr>
      </p:pic>
      <p:pic>
        <p:nvPicPr>
          <p:cNvPr id="9" name="Picture 8">
            <a:extLst>
              <a:ext uri="{FF2B5EF4-FFF2-40B4-BE49-F238E27FC236}">
                <a16:creationId xmlns:a16="http://schemas.microsoft.com/office/drawing/2014/main" id="{26FC7D47-C363-BBB0-E8A8-83396CAC3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0887" y="944215"/>
            <a:ext cx="4701947" cy="5560136"/>
          </a:xfrm>
          <a:prstGeom prst="rect">
            <a:avLst/>
          </a:prstGeom>
        </p:spPr>
      </p:pic>
    </p:spTree>
    <p:extLst>
      <p:ext uri="{BB962C8B-B14F-4D97-AF65-F5344CB8AC3E}">
        <p14:creationId xmlns:p14="http://schemas.microsoft.com/office/powerpoint/2010/main" val="167560221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Information Gain:</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790112" y="1065319"/>
            <a:ext cx="10564428" cy="5410941"/>
          </a:xfrm>
        </p:spPr>
        <p:txBody>
          <a:bodyPr>
            <a:noAutofit/>
          </a:bodyPr>
          <a:lstStyle/>
          <a:p>
            <a:pPr algn="just">
              <a:lnSpc>
                <a:spcPct val="100000"/>
              </a:lnSpc>
            </a:pPr>
            <a:r>
              <a:rPr lang="en-US" sz="1800" dirty="0">
                <a:solidFill>
                  <a:srgbClr val="00B0F0"/>
                </a:solidFill>
                <a:latin typeface="Times New Roman" panose="02020603050405020304" pitchFamily="18" charset="0"/>
                <a:cs typeface="Times New Roman" panose="02020603050405020304" pitchFamily="18" charset="0"/>
              </a:rPr>
              <a:t>Information Gain: </a:t>
            </a:r>
            <a:r>
              <a:rPr lang="en-US" sz="1800" dirty="0">
                <a:latin typeface="Times New Roman" panose="02020603050405020304" pitchFamily="18" charset="0"/>
                <a:cs typeface="Times New Roman" panose="02020603050405020304" pitchFamily="18" charset="0"/>
              </a:rPr>
              <a:t>Information gain indicates how much information a particular feature/ variable give us about the final outcome. it is also a deciding factor for which attribute should </a:t>
            </a:r>
            <a:r>
              <a:rPr lang="en-US" sz="1800" dirty="0">
                <a:solidFill>
                  <a:srgbClr val="00B0F0"/>
                </a:solidFill>
                <a:latin typeface="Times New Roman" panose="02020603050405020304" pitchFamily="18" charset="0"/>
                <a:cs typeface="Times New Roman" panose="02020603050405020304" pitchFamily="18" charset="0"/>
              </a:rPr>
              <a:t>be selected as a decision node or root node.</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r>
              <a:rPr lang="en-US" sz="1800" dirty="0">
                <a:latin typeface="Times New Roman" panose="02020603050405020304" pitchFamily="18" charset="0"/>
                <a:cs typeface="Times New Roman" panose="02020603050405020304" pitchFamily="18" charset="0"/>
              </a:rPr>
              <a:t>Formula of information gain-</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r>
              <a:rPr lang="en-US" sz="1800" dirty="0">
                <a:solidFill>
                  <a:srgbClr val="00B0F0"/>
                </a:solidFill>
                <a:latin typeface="Times New Roman" panose="02020603050405020304" pitchFamily="18" charset="0"/>
                <a:cs typeface="Times New Roman" panose="02020603050405020304" pitchFamily="18" charset="0"/>
              </a:rPr>
              <a:t>Gini impurity </a:t>
            </a:r>
            <a:r>
              <a:rPr lang="en-US" sz="1800" dirty="0">
                <a:latin typeface="Times New Roman" panose="02020603050405020304" pitchFamily="18" charset="0"/>
                <a:cs typeface="Times New Roman" panose="02020603050405020304" pitchFamily="18" charset="0"/>
              </a:rPr>
              <a:t>is used as an alternative to information gain (IG) to compute the </a:t>
            </a:r>
            <a:r>
              <a:rPr lang="en-US" sz="1800" dirty="0">
                <a:solidFill>
                  <a:srgbClr val="00B0F0"/>
                </a:solidFill>
                <a:latin typeface="Times New Roman" panose="02020603050405020304" pitchFamily="18" charset="0"/>
                <a:cs typeface="Times New Roman" panose="02020603050405020304" pitchFamily="18" charset="0"/>
              </a:rPr>
              <a:t>homogeneity of a leaf</a:t>
            </a:r>
            <a:r>
              <a:rPr lang="en-US" sz="1800" dirty="0">
                <a:latin typeface="Times New Roman" panose="02020603050405020304" pitchFamily="18" charset="0"/>
                <a:cs typeface="Times New Roman" panose="02020603050405020304" pitchFamily="18" charset="0"/>
              </a:rPr>
              <a:t> in a less computationally intensive way.</a:t>
            </a:r>
          </a:p>
          <a:p>
            <a:pPr algn="just">
              <a:lnSpc>
                <a:spcPct val="100000"/>
              </a:lnSpc>
            </a:pPr>
            <a:r>
              <a:rPr lang="en-US" sz="1800" dirty="0">
                <a:latin typeface="Times New Roman" panose="02020603050405020304" pitchFamily="18" charset="0"/>
                <a:cs typeface="Times New Roman" panose="02020603050405020304" pitchFamily="18" charset="0"/>
              </a:rPr>
              <a:t>The purer, or homogenous, a node is, the smaller the Gini impurity is.</a:t>
            </a:r>
          </a:p>
          <a:p>
            <a:pPr algn="just">
              <a:lnSpc>
                <a:spcPct val="100000"/>
              </a:lnSpc>
            </a:pPr>
            <a:r>
              <a:rPr lang="en-US" sz="1800" dirty="0">
                <a:latin typeface="Times New Roman" panose="02020603050405020304" pitchFamily="18" charset="0"/>
                <a:cs typeface="Times New Roman" panose="02020603050405020304" pitchFamily="18" charset="0"/>
              </a:rPr>
              <a:t>Gini is the sum of squares of probabilities for each class.</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50" name="Picture 2">
            <a:extLst>
              <a:ext uri="{FF2B5EF4-FFF2-40B4-BE49-F238E27FC236}">
                <a16:creationId xmlns:a16="http://schemas.microsoft.com/office/drawing/2014/main" id="{CBFB92D2-DEAE-E4A5-4AC4-8FAF9A9581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8812" y="3118097"/>
            <a:ext cx="8334375" cy="866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52887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Gini Impurity:</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790112" y="1065319"/>
            <a:ext cx="10564428" cy="5410941"/>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872E50CF-7918-35E3-65CB-4497E98D72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9321" y="1299960"/>
            <a:ext cx="4845408" cy="5176300"/>
          </a:xfrm>
          <a:prstGeom prst="rect">
            <a:avLst/>
          </a:prstGeom>
        </p:spPr>
      </p:pic>
      <p:pic>
        <p:nvPicPr>
          <p:cNvPr id="8" name="Picture 7">
            <a:extLst>
              <a:ext uri="{FF2B5EF4-FFF2-40B4-BE49-F238E27FC236}">
                <a16:creationId xmlns:a16="http://schemas.microsoft.com/office/drawing/2014/main" id="{50070E36-3147-0ABD-1ADC-234E3B29D6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271" y="1299960"/>
            <a:ext cx="4898752" cy="5176300"/>
          </a:xfrm>
          <a:prstGeom prst="rect">
            <a:avLst/>
          </a:prstGeom>
        </p:spPr>
      </p:pic>
    </p:spTree>
    <p:extLst>
      <p:ext uri="{BB962C8B-B14F-4D97-AF65-F5344CB8AC3E}">
        <p14:creationId xmlns:p14="http://schemas.microsoft.com/office/powerpoint/2010/main" val="369088981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Reduction in Variance:</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790112" y="849749"/>
            <a:ext cx="10564428" cy="5626511"/>
          </a:xfrm>
        </p:spPr>
        <p:txBody>
          <a:bodyPr>
            <a:noAutofit/>
          </a:bodyPr>
          <a:lstStyle/>
          <a:p>
            <a:pPr algn="just">
              <a:lnSpc>
                <a:spcPct val="100000"/>
              </a:lnSpc>
            </a:pPr>
            <a:r>
              <a:rPr lang="en-US" sz="1800" dirty="0">
                <a:latin typeface="Times New Roman" panose="02020603050405020304" pitchFamily="18" charset="0"/>
                <a:cs typeface="Times New Roman" panose="02020603050405020304" pitchFamily="18" charset="0"/>
              </a:rPr>
              <a:t>Variance reduction, or mean square error, is a technique used to estimate the purity of the leaves in a decision tree when dealing with continuous variables.</a:t>
            </a:r>
          </a:p>
          <a:p>
            <a:pPr algn="just">
              <a:lnSpc>
                <a:spcPct val="100000"/>
              </a:lnSpc>
            </a:pPr>
            <a:r>
              <a:rPr lang="en-US" sz="1800" dirty="0">
                <a:latin typeface="Times New Roman" panose="02020603050405020304" pitchFamily="18" charset="0"/>
                <a:cs typeface="Times New Roman" panose="02020603050405020304" pitchFamily="18" charset="0"/>
              </a:rPr>
              <a:t>While decision trees can estimate the homogeneity of leaves using the entropy / information gain or Gini impurity on categorical variables they calculate the reduction in variance to estimate the purity of leaves on continuous variables.</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499E3E68-8A38-AA89-AE50-CF35019339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6440" y="2317072"/>
            <a:ext cx="4839119" cy="4324036"/>
          </a:xfrm>
          <a:prstGeom prst="rect">
            <a:avLst/>
          </a:prstGeom>
        </p:spPr>
      </p:pic>
    </p:spTree>
    <p:extLst>
      <p:ext uri="{BB962C8B-B14F-4D97-AF65-F5344CB8AC3E}">
        <p14:creationId xmlns:p14="http://schemas.microsoft.com/office/powerpoint/2010/main" val="39617329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Types of Decision Tree:</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790113" y="861134"/>
            <a:ext cx="10564428" cy="5450889"/>
          </a:xfrm>
        </p:spPr>
        <p:txBody>
          <a:bodyPr>
            <a:noAutofit/>
          </a:bodyPr>
          <a:lstStyle/>
          <a:p>
            <a:pPr algn="just">
              <a:lnSpc>
                <a:spcPct val="100000"/>
              </a:lnSpc>
            </a:pPr>
            <a:r>
              <a:rPr lang="en-US" sz="1800" dirty="0">
                <a:latin typeface="Times New Roman" panose="02020603050405020304" pitchFamily="18" charset="0"/>
                <a:cs typeface="Times New Roman" panose="02020603050405020304" pitchFamily="18" charset="0"/>
              </a:rPr>
              <a:t>There are multiple decision tree algorithms which is given below. </a:t>
            </a:r>
          </a:p>
          <a:p>
            <a:pPr marL="342900" indent="-342900" algn="just">
              <a:lnSpc>
                <a:spcPct val="100000"/>
              </a:lnSpc>
              <a:buFont typeface="+mj-lt"/>
              <a:buAutoNum type="arabicPeriod"/>
            </a:pPr>
            <a:r>
              <a:rPr lang="en-US" sz="1800" dirty="0">
                <a:latin typeface="Times New Roman" panose="02020603050405020304" pitchFamily="18" charset="0"/>
                <a:cs typeface="Times New Roman" panose="02020603050405020304" pitchFamily="18" charset="0"/>
              </a:rPr>
              <a:t>ID3 (Iterative </a:t>
            </a:r>
            <a:r>
              <a:rPr lang="en-US" sz="1800" dirty="0" err="1">
                <a:latin typeface="Times New Roman" panose="02020603050405020304" pitchFamily="18" charset="0"/>
                <a:cs typeface="Times New Roman" panose="02020603050405020304" pitchFamily="18" charset="0"/>
              </a:rPr>
              <a:t>Dichotomiser</a:t>
            </a:r>
            <a:r>
              <a:rPr lang="en-US" sz="1800" dirty="0">
                <a:latin typeface="Times New Roman" panose="02020603050405020304" pitchFamily="18" charset="0"/>
                <a:cs typeface="Times New Roman" panose="02020603050405020304" pitchFamily="18" charset="0"/>
              </a:rPr>
              <a:t> 3)</a:t>
            </a:r>
          </a:p>
          <a:p>
            <a:pPr marL="342900" indent="-342900" algn="just">
              <a:lnSpc>
                <a:spcPct val="100000"/>
              </a:lnSpc>
              <a:buFont typeface="+mj-lt"/>
              <a:buAutoNum type="arabicPeriod"/>
            </a:pPr>
            <a:r>
              <a:rPr lang="en-US" sz="1800" dirty="0">
                <a:latin typeface="Times New Roman" panose="02020603050405020304" pitchFamily="18" charset="0"/>
                <a:cs typeface="Times New Roman" panose="02020603050405020304" pitchFamily="18" charset="0"/>
              </a:rPr>
              <a:t>C4.5 (extension of ID3)</a:t>
            </a:r>
          </a:p>
          <a:p>
            <a:pPr marL="342900" indent="-342900" algn="just">
              <a:lnSpc>
                <a:spcPct val="100000"/>
              </a:lnSpc>
              <a:buFont typeface="+mj-lt"/>
              <a:buAutoNum type="arabicPeriod"/>
            </a:pPr>
            <a:r>
              <a:rPr lang="en-US" sz="1800" dirty="0">
                <a:latin typeface="Times New Roman" panose="02020603050405020304" pitchFamily="18" charset="0"/>
                <a:cs typeface="Times New Roman" panose="02020603050405020304" pitchFamily="18" charset="0"/>
              </a:rPr>
              <a:t>CART (Classification And Regression Tree)</a:t>
            </a:r>
          </a:p>
          <a:p>
            <a:pPr marL="342900" indent="-342900" algn="just">
              <a:lnSpc>
                <a:spcPct val="100000"/>
              </a:lnSpc>
              <a:buFont typeface="+mj-lt"/>
              <a:buAutoNum type="arabicPeriod"/>
            </a:pPr>
            <a:r>
              <a:rPr lang="en-US" sz="1800" dirty="0">
                <a:latin typeface="Times New Roman" panose="02020603050405020304" pitchFamily="18" charset="0"/>
                <a:cs typeface="Times New Roman" panose="02020603050405020304" pitchFamily="18" charset="0"/>
              </a:rPr>
              <a:t>Chi-square (Chi-square automatic interaction detection) </a:t>
            </a:r>
          </a:p>
          <a:p>
            <a:pPr marL="342900" indent="-342900" algn="just">
              <a:lnSpc>
                <a:spcPct val="100000"/>
              </a:lnSpc>
              <a:buFont typeface="+mj-lt"/>
              <a:buAutoNum type="arabicPeriod"/>
            </a:pPr>
            <a:r>
              <a:rPr lang="en-US" sz="1800" dirty="0">
                <a:latin typeface="Times New Roman" panose="02020603050405020304" pitchFamily="18" charset="0"/>
                <a:cs typeface="Times New Roman" panose="02020603050405020304" pitchFamily="18" charset="0"/>
              </a:rPr>
              <a:t>MARS (Multivariate Adaptive Regression Splines)</a:t>
            </a:r>
          </a:p>
          <a:p>
            <a:pPr marL="342900" indent="-342900" algn="just">
              <a:lnSpc>
                <a:spcPct val="100000"/>
              </a:lnSpc>
              <a:buFont typeface="+mj-lt"/>
              <a:buAutoNum type="arabicPeriod"/>
            </a:pPr>
            <a:endParaRPr lang="en-US" sz="1800" dirty="0">
              <a:latin typeface="Times New Roman" panose="02020603050405020304" pitchFamily="18" charset="0"/>
              <a:cs typeface="Times New Roman" panose="02020603050405020304" pitchFamily="18" charset="0"/>
            </a:endParaRPr>
          </a:p>
          <a:p>
            <a:pPr algn="just">
              <a:lnSpc>
                <a:spcPct val="100000"/>
              </a:lnSpc>
            </a:pPr>
            <a:r>
              <a:rPr lang="en-US" sz="1800" dirty="0">
                <a:solidFill>
                  <a:srgbClr val="0070C0"/>
                </a:solidFill>
                <a:latin typeface="Times New Roman" panose="02020603050405020304" pitchFamily="18" charset="0"/>
                <a:cs typeface="Times New Roman" panose="02020603050405020304" pitchFamily="18" charset="0"/>
              </a:rPr>
              <a:t>Note: The first three are in our syllabus.</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600695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Steps to making Decision Tree:</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790113" y="861134"/>
            <a:ext cx="10564428" cy="5450889"/>
          </a:xfrm>
        </p:spPr>
        <p:txBody>
          <a:bodyPr>
            <a:noAutofit/>
          </a:bodyPr>
          <a:lstStyle/>
          <a:p>
            <a:pPr algn="just">
              <a:lnSpc>
                <a:spcPct val="100000"/>
              </a:lnSpc>
            </a:pPr>
            <a:r>
              <a:rPr lang="en-US" sz="1800" dirty="0">
                <a:latin typeface="Times New Roman" panose="02020603050405020304" pitchFamily="18" charset="0"/>
                <a:cs typeface="Times New Roman" panose="02020603050405020304" pitchFamily="18" charset="0"/>
              </a:rPr>
              <a:t>a) Take the Entire dataset as an input.</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r>
              <a:rPr lang="en-US" sz="1800" dirty="0">
                <a:latin typeface="Times New Roman" panose="02020603050405020304" pitchFamily="18" charset="0"/>
                <a:cs typeface="Times New Roman" panose="02020603050405020304" pitchFamily="18" charset="0"/>
              </a:rPr>
              <a:t>b) Calculate the Entropy of the target variable, As well as the predictor attributes</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r>
              <a:rPr lang="en-US" sz="1800" dirty="0">
                <a:latin typeface="Times New Roman" panose="02020603050405020304" pitchFamily="18" charset="0"/>
                <a:cs typeface="Times New Roman" panose="02020603050405020304" pitchFamily="18" charset="0"/>
              </a:rPr>
              <a:t>c) Calculate the information gain of all attributes.</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r>
              <a:rPr lang="en-US" sz="1800" dirty="0">
                <a:latin typeface="Times New Roman" panose="02020603050405020304" pitchFamily="18" charset="0"/>
                <a:cs typeface="Times New Roman" panose="02020603050405020304" pitchFamily="18" charset="0"/>
              </a:rPr>
              <a:t>d) Choose the attribute with the highest information gain as the Root Node</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r>
              <a:rPr lang="en-US" sz="1800" dirty="0">
                <a:latin typeface="Times New Roman" panose="02020603050405020304" pitchFamily="18" charset="0"/>
                <a:cs typeface="Times New Roman" panose="02020603050405020304" pitchFamily="18" charset="0"/>
              </a:rPr>
              <a:t>e) Repeat the same procedure on every branch until the decision node of each branch is finalized.</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458219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Iterative Dichotomiser3 [ID3]:</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987271" y="861134"/>
            <a:ext cx="10217458" cy="5752730"/>
          </a:xfrm>
        </p:spPr>
        <p:txBody>
          <a:bodyPr>
            <a:noAutofit/>
          </a:bodyPr>
          <a:lstStyle/>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ID3 stands for Iterative Dichotomizer3 and is named such because the algorithm </a:t>
            </a:r>
            <a:r>
              <a:rPr lang="en-US" sz="1800" dirty="0">
                <a:solidFill>
                  <a:srgbClr val="0070C0"/>
                </a:solidFill>
                <a:latin typeface="Times New Roman" panose="02020603050405020304" pitchFamily="18" charset="0"/>
                <a:cs typeface="Times New Roman" panose="02020603050405020304" pitchFamily="18" charset="0"/>
              </a:rPr>
              <a:t>iteratively(repeatedly) dichotomizes(divides) </a:t>
            </a:r>
            <a:r>
              <a:rPr lang="en-US" sz="1800" dirty="0">
                <a:latin typeface="Times New Roman" panose="02020603050405020304" pitchFamily="18" charset="0"/>
                <a:cs typeface="Times New Roman" panose="02020603050405020304" pitchFamily="18" charset="0"/>
              </a:rPr>
              <a:t>features into two or more groups at each step.</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ID 3 algorithm can be used for </a:t>
            </a:r>
            <a:r>
              <a:rPr lang="en-US" sz="1800" dirty="0">
                <a:solidFill>
                  <a:srgbClr val="0070C0"/>
                </a:solidFill>
                <a:latin typeface="Times New Roman" panose="02020603050405020304" pitchFamily="18" charset="0"/>
                <a:cs typeface="Times New Roman" panose="02020603050405020304" pitchFamily="18" charset="0"/>
              </a:rPr>
              <a:t>Classification only</a:t>
            </a:r>
            <a:r>
              <a:rPr lang="en-US" sz="1800" dirty="0">
                <a:latin typeface="Times New Roman" panose="02020603050405020304" pitchFamily="18" charset="0"/>
                <a:cs typeface="Times New Roman" panose="02020603050405020304" pitchFamily="18" charset="0"/>
              </a:rPr>
              <a:t>. ID 3 can only deal with </a:t>
            </a:r>
            <a:r>
              <a:rPr lang="en-US" sz="1800" dirty="0">
                <a:solidFill>
                  <a:srgbClr val="0070C0"/>
                </a:solidFill>
                <a:latin typeface="Times New Roman" panose="02020603050405020304" pitchFamily="18" charset="0"/>
                <a:cs typeface="Times New Roman" panose="02020603050405020304" pitchFamily="18" charset="0"/>
              </a:rPr>
              <a:t>categorical columns</a:t>
            </a:r>
            <a:r>
              <a:rPr lang="en-US" sz="1800" dirty="0">
                <a:latin typeface="Times New Roman" panose="02020603050405020304" pitchFamily="18" charset="0"/>
                <a:cs typeface="Times New Roman" panose="02020603050405020304" pitchFamily="18" charset="0"/>
              </a:rPr>
              <a:t>.</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ID3 is the core algorithm for building a decision tree. ID3 is an algorithm invented by Ross Quinlan used to generate a decision tree from a dataset and is the most popular algorithms used to </a:t>
            </a:r>
            <a:r>
              <a:rPr lang="en-US" sz="1800" dirty="0">
                <a:solidFill>
                  <a:srgbClr val="0070C0"/>
                </a:solidFill>
                <a:latin typeface="Times New Roman" panose="02020603050405020304" pitchFamily="18" charset="0"/>
                <a:cs typeface="Times New Roman" panose="02020603050405020304" pitchFamily="18" charset="0"/>
              </a:rPr>
              <a:t>constructing trees</a:t>
            </a:r>
            <a:r>
              <a:rPr lang="en-US" sz="1800" dirty="0">
                <a:latin typeface="Times New Roman" panose="02020603050405020304" pitchFamily="18" charset="0"/>
                <a:cs typeface="Times New Roman" panose="02020603050405020304" pitchFamily="18" charset="0"/>
              </a:rPr>
              <a:t>.</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It employs a </a:t>
            </a:r>
            <a:r>
              <a:rPr lang="en-US" sz="1800" dirty="0">
                <a:solidFill>
                  <a:srgbClr val="0070C0"/>
                </a:solidFill>
                <a:latin typeface="Times New Roman" panose="02020603050405020304" pitchFamily="18" charset="0"/>
                <a:cs typeface="Times New Roman" panose="02020603050405020304" pitchFamily="18" charset="0"/>
              </a:rPr>
              <a:t>top-down greedy search</a:t>
            </a:r>
            <a:r>
              <a:rPr lang="en-US" sz="1800" dirty="0">
                <a:latin typeface="Times New Roman" panose="02020603050405020304" pitchFamily="18" charset="0"/>
                <a:cs typeface="Times New Roman" panose="02020603050405020304" pitchFamily="18" charset="0"/>
              </a:rPr>
              <a:t> through the space of all possible branches with no backtracking. This algorithm uses information gain and entropy to construct a classification decision tree.</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7183125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Characteristics of ID3 Algorithm:</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813786" y="861134"/>
            <a:ext cx="10564428" cy="5752730"/>
          </a:xfrm>
        </p:spPr>
        <p:txBody>
          <a:bodyPr>
            <a:noAutofit/>
          </a:bodyPr>
          <a:lstStyle/>
          <a:p>
            <a:pPr algn="just"/>
            <a:r>
              <a:rPr lang="en-US" sz="1800" b="0" i="0" dirty="0">
                <a:solidFill>
                  <a:srgbClr val="242424"/>
                </a:solidFill>
                <a:effectLst/>
                <a:latin typeface="Times New Roman" panose="02020603050405020304" pitchFamily="18" charset="0"/>
                <a:cs typeface="Times New Roman" panose="02020603050405020304" pitchFamily="18" charset="0"/>
              </a:rPr>
              <a:t>Major Characteristics of the ID3 Algorithm are listed below:</a:t>
            </a:r>
          </a:p>
          <a:p>
            <a:pPr marL="285750" indent="-285750" algn="just">
              <a:buFont typeface="Wingdings" panose="05000000000000000000" pitchFamily="2" charset="2"/>
              <a:buChar char="Ø"/>
            </a:pPr>
            <a:r>
              <a:rPr lang="en-US" sz="1800" b="0" i="0" dirty="0">
                <a:solidFill>
                  <a:srgbClr val="242424"/>
                </a:solidFill>
                <a:effectLst/>
                <a:latin typeface="Times New Roman" panose="02020603050405020304" pitchFamily="18" charset="0"/>
                <a:cs typeface="Times New Roman" panose="02020603050405020304" pitchFamily="18" charset="0"/>
              </a:rPr>
              <a:t>ID3 can overfit the training data (to avoid overfitting, smaller decision trees should be preferred over larger ones).</a:t>
            </a:r>
          </a:p>
          <a:p>
            <a:pPr marL="285750" indent="-285750" algn="just">
              <a:buFont typeface="Wingdings" panose="05000000000000000000" pitchFamily="2" charset="2"/>
              <a:buChar char="Ø"/>
            </a:pPr>
            <a:r>
              <a:rPr lang="en-US" sz="1800" b="0" i="0" dirty="0">
                <a:solidFill>
                  <a:srgbClr val="242424"/>
                </a:solidFill>
                <a:effectLst/>
                <a:latin typeface="Times New Roman" panose="02020603050405020304" pitchFamily="18" charset="0"/>
                <a:cs typeface="Times New Roman" panose="02020603050405020304" pitchFamily="18" charset="0"/>
              </a:rPr>
              <a:t>This algorithm usually produces small trees, but it does not always produce the smallest possible tree.</a:t>
            </a:r>
          </a:p>
          <a:p>
            <a:pPr marL="285750" indent="-285750" algn="just">
              <a:buFont typeface="Wingdings" panose="05000000000000000000" pitchFamily="2" charset="2"/>
              <a:buChar char="Ø"/>
            </a:pPr>
            <a:r>
              <a:rPr lang="en-US" sz="1800" b="0" i="0" dirty="0">
                <a:solidFill>
                  <a:srgbClr val="242424"/>
                </a:solidFill>
                <a:effectLst/>
                <a:latin typeface="Times New Roman" panose="02020603050405020304" pitchFamily="18" charset="0"/>
                <a:cs typeface="Times New Roman" panose="02020603050405020304" pitchFamily="18" charset="0"/>
              </a:rPr>
              <a:t>ID3 is harder to use on continuous data (if the values of any given attribute is continuous, then there are many more places to split the data on this attribute, and searching for the best value to split by can be time-consuming).</a:t>
            </a:r>
          </a:p>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6424151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Advantages and Disadvantages of ID3 Algorithm:</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813786" y="861134"/>
            <a:ext cx="10564428" cy="5752730"/>
          </a:xfrm>
        </p:spPr>
        <p:txBody>
          <a:bodyPr>
            <a:noAutofit/>
          </a:bodyPr>
          <a:lstStyle/>
          <a:p>
            <a:pPr algn="just">
              <a:lnSpc>
                <a:spcPct val="100000"/>
              </a:lnSpc>
            </a:pPr>
            <a:r>
              <a:rPr lang="en-US" sz="1800" dirty="0">
                <a:solidFill>
                  <a:srgbClr val="0070C0"/>
                </a:solidFill>
                <a:latin typeface="Times New Roman" panose="02020603050405020304" pitchFamily="18" charset="0"/>
                <a:cs typeface="Times New Roman" panose="02020603050405020304" pitchFamily="18" charset="0"/>
              </a:rPr>
              <a:t>Advantages</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Inexpensive to construct</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Extremely fast at classifying unknown records Easy to interpret for small-sized trees.</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Robust to noise (especially when methods to avoid over-fitting are employed).</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Can easily handle redundant or irrelevant attributes (unless the attributes are interacting).</a:t>
            </a:r>
          </a:p>
          <a:p>
            <a:pPr algn="just">
              <a:lnSpc>
                <a:spcPct val="100000"/>
              </a:lnSpc>
            </a:pPr>
            <a:r>
              <a:rPr lang="en-US" sz="1800" dirty="0">
                <a:solidFill>
                  <a:srgbClr val="0070C0"/>
                </a:solidFill>
                <a:latin typeface="Times New Roman" panose="02020603050405020304" pitchFamily="18" charset="0"/>
                <a:cs typeface="Times New Roman" panose="02020603050405020304" pitchFamily="18" charset="0"/>
              </a:rPr>
              <a:t>Disadvantages</a:t>
            </a:r>
          </a:p>
          <a:p>
            <a:pPr algn="just">
              <a:lnSpc>
                <a:spcPct val="100000"/>
              </a:lnSpc>
            </a:pPr>
            <a:r>
              <a:rPr lang="en-US" sz="1800" dirty="0">
                <a:latin typeface="Times New Roman" panose="02020603050405020304" pitchFamily="18" charset="0"/>
                <a:cs typeface="Times New Roman" panose="02020603050405020304" pitchFamily="18" charset="0"/>
              </a:rPr>
              <a:t>The space of possible decision trees is exponentially large. Greedy approaches are often unable to find the best tree.</a:t>
            </a:r>
          </a:p>
          <a:p>
            <a:pPr algn="just">
              <a:lnSpc>
                <a:spcPct val="100000"/>
              </a:lnSpc>
            </a:pPr>
            <a:r>
              <a:rPr lang="en-US" sz="1800" dirty="0">
                <a:latin typeface="Times New Roman" panose="02020603050405020304" pitchFamily="18" charset="0"/>
                <a:cs typeface="Times New Roman" panose="02020603050405020304" pitchFamily="18" charset="0"/>
              </a:rPr>
              <a:t>Does not take into account interactions between attributes.</a:t>
            </a:r>
          </a:p>
          <a:p>
            <a:pPr algn="just">
              <a:lnSpc>
                <a:spcPct val="100000"/>
              </a:lnSpc>
            </a:pPr>
            <a:r>
              <a:rPr lang="en-US" sz="1800" dirty="0">
                <a:latin typeface="Times New Roman" panose="02020603050405020304" pitchFamily="18" charset="0"/>
                <a:cs typeface="Times New Roman" panose="02020603050405020304" pitchFamily="18" charset="0"/>
              </a:rPr>
              <a:t>Each decision boundary involves only a single attribute.</a:t>
            </a: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4841086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Iterative Dichotomiser3 [ID3]:</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813786" y="861134"/>
            <a:ext cx="10564428" cy="5752730"/>
          </a:xfrm>
        </p:spPr>
        <p:txBody>
          <a:bodyPr>
            <a:noAutofit/>
          </a:bodyPr>
          <a:lstStyle/>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99B772DE-980B-3197-CA85-D57FA5FA2B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786" y="861134"/>
            <a:ext cx="10593501" cy="5752730"/>
          </a:xfrm>
          <a:prstGeom prst="rect">
            <a:avLst/>
          </a:prstGeom>
        </p:spPr>
      </p:pic>
    </p:spTree>
    <p:extLst>
      <p:ext uri="{BB962C8B-B14F-4D97-AF65-F5344CB8AC3E}">
        <p14:creationId xmlns:p14="http://schemas.microsoft.com/office/powerpoint/2010/main" val="4201896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719090" y="38396"/>
            <a:ext cx="10525957" cy="644293"/>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Example: Simple linear regression</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301841" y="1038687"/>
            <a:ext cx="11283517" cy="5763161"/>
          </a:xfrm>
        </p:spPr>
        <p:txBody>
          <a:bodyPr>
            <a:noAutofit/>
          </a:bodyPr>
          <a:lstStyle/>
          <a:p>
            <a:pPr algn="just"/>
            <a:endParaRPr lang="en-US" sz="1800" dirty="0">
              <a:solidFill>
                <a:srgbClr val="333333"/>
              </a:solidFill>
              <a:latin typeface="Times New Roman" panose="02020603050405020304" pitchFamily="18" charset="0"/>
              <a:cs typeface="Times New Roman" panose="02020603050405020304" pitchFamily="18" charset="0"/>
            </a:endParaRPr>
          </a:p>
          <a:p>
            <a:endParaRPr lang="en-US" sz="1800" dirty="0">
              <a:solidFill>
                <a:srgbClr val="333333"/>
              </a:solidFill>
              <a:latin typeface="Times New Roman" panose="02020603050405020304" pitchFamily="18" charset="0"/>
              <a:cs typeface="Times New Roman" panose="02020603050405020304" pitchFamily="18" charset="0"/>
            </a:endParaRPr>
          </a:p>
          <a:p>
            <a:endParaRPr lang="en-US" sz="1800" dirty="0">
              <a:solidFill>
                <a:srgbClr val="333333"/>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FA369B0F-58FB-3BF1-F4B3-3D2FD73790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381" y="1653539"/>
            <a:ext cx="6208709" cy="4165773"/>
          </a:xfrm>
          <a:prstGeom prst="rect">
            <a:avLst/>
          </a:prstGeom>
        </p:spPr>
      </p:pic>
    </p:spTree>
    <p:extLst>
      <p:ext uri="{BB962C8B-B14F-4D97-AF65-F5344CB8AC3E}">
        <p14:creationId xmlns:p14="http://schemas.microsoft.com/office/powerpoint/2010/main" val="156853775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Iterative Dichotomiser3 [ID3]:</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813786" y="861134"/>
            <a:ext cx="10564428" cy="5752730"/>
          </a:xfrm>
        </p:spPr>
        <p:txBody>
          <a:bodyPr>
            <a:noAutofit/>
          </a:bodyPr>
          <a:lstStyle/>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31FF10B5-D4F1-D40B-ADF8-C731CC9765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786" y="861134"/>
            <a:ext cx="10634502" cy="5752730"/>
          </a:xfrm>
          <a:prstGeom prst="rect">
            <a:avLst/>
          </a:prstGeom>
        </p:spPr>
      </p:pic>
    </p:spTree>
    <p:extLst>
      <p:ext uri="{BB962C8B-B14F-4D97-AF65-F5344CB8AC3E}">
        <p14:creationId xmlns:p14="http://schemas.microsoft.com/office/powerpoint/2010/main" val="163145059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Iterative Dichotomiser3 [ID3]:</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813786" y="861134"/>
            <a:ext cx="10564428" cy="5752730"/>
          </a:xfrm>
        </p:spPr>
        <p:txBody>
          <a:bodyPr>
            <a:noAutofit/>
          </a:bodyPr>
          <a:lstStyle/>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D32BB7D9-57A4-E401-1F9E-EED1DD77A2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786" y="849748"/>
            <a:ext cx="10651384" cy="5764115"/>
          </a:xfrm>
          <a:prstGeom prst="rect">
            <a:avLst/>
          </a:prstGeom>
        </p:spPr>
      </p:pic>
    </p:spTree>
    <p:extLst>
      <p:ext uri="{BB962C8B-B14F-4D97-AF65-F5344CB8AC3E}">
        <p14:creationId xmlns:p14="http://schemas.microsoft.com/office/powerpoint/2010/main" val="302871961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Iterative Dichotomiser3 [ID3]:</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813786" y="861134"/>
            <a:ext cx="10564428" cy="5752730"/>
          </a:xfrm>
        </p:spPr>
        <p:txBody>
          <a:bodyPr>
            <a:noAutofit/>
          </a:bodyPr>
          <a:lstStyle/>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E0B1BAA1-11CE-6661-96FD-40DF7A9627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785" y="861134"/>
            <a:ext cx="10685383" cy="5752730"/>
          </a:xfrm>
          <a:prstGeom prst="rect">
            <a:avLst/>
          </a:prstGeom>
        </p:spPr>
      </p:pic>
    </p:spTree>
    <p:extLst>
      <p:ext uri="{BB962C8B-B14F-4D97-AF65-F5344CB8AC3E}">
        <p14:creationId xmlns:p14="http://schemas.microsoft.com/office/powerpoint/2010/main" val="365074105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Iterative Dichotomiser3 [ID3]:</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813786" y="861134"/>
            <a:ext cx="10564428" cy="5752730"/>
          </a:xfrm>
        </p:spPr>
        <p:txBody>
          <a:bodyPr>
            <a:noAutofit/>
          </a:bodyPr>
          <a:lstStyle/>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FC7141E6-E19E-F674-25C5-83B6E81B5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785" y="861134"/>
            <a:ext cx="10564427" cy="5752730"/>
          </a:xfrm>
          <a:prstGeom prst="rect">
            <a:avLst/>
          </a:prstGeom>
        </p:spPr>
      </p:pic>
    </p:spTree>
    <p:extLst>
      <p:ext uri="{BB962C8B-B14F-4D97-AF65-F5344CB8AC3E}">
        <p14:creationId xmlns:p14="http://schemas.microsoft.com/office/powerpoint/2010/main" val="116967256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Iterative Dichotomiser3 [ID3]:</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813786" y="861134"/>
            <a:ext cx="10564428" cy="5752730"/>
          </a:xfrm>
        </p:spPr>
        <p:txBody>
          <a:bodyPr>
            <a:noAutofit/>
          </a:bodyPr>
          <a:lstStyle/>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B15DB062-A22F-7B56-42D8-E3691DFC61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786" y="849748"/>
            <a:ext cx="10564428" cy="5752729"/>
          </a:xfrm>
          <a:prstGeom prst="rect">
            <a:avLst/>
          </a:prstGeom>
        </p:spPr>
      </p:pic>
    </p:spTree>
    <p:extLst>
      <p:ext uri="{BB962C8B-B14F-4D97-AF65-F5344CB8AC3E}">
        <p14:creationId xmlns:p14="http://schemas.microsoft.com/office/powerpoint/2010/main" val="362423709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Iterative Dichotomiser3 [ID3]:</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813786" y="861134"/>
            <a:ext cx="10564428" cy="5752730"/>
          </a:xfrm>
        </p:spPr>
        <p:txBody>
          <a:bodyPr>
            <a:noAutofit/>
          </a:bodyPr>
          <a:lstStyle/>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E73C2F7A-0C3E-C826-E564-ACCEF137F3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786" y="849748"/>
            <a:ext cx="10564428" cy="5752729"/>
          </a:xfrm>
          <a:prstGeom prst="rect">
            <a:avLst/>
          </a:prstGeom>
        </p:spPr>
      </p:pic>
    </p:spTree>
    <p:extLst>
      <p:ext uri="{BB962C8B-B14F-4D97-AF65-F5344CB8AC3E}">
        <p14:creationId xmlns:p14="http://schemas.microsoft.com/office/powerpoint/2010/main" val="38390329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Iterative Dichotomiser3 [ID3]:</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813786" y="861134"/>
            <a:ext cx="10564428" cy="5752730"/>
          </a:xfrm>
        </p:spPr>
        <p:txBody>
          <a:bodyPr>
            <a:noAutofit/>
          </a:bodyPr>
          <a:lstStyle/>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744062DE-EFCB-010A-C4AD-B7274064E9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786" y="861134"/>
            <a:ext cx="10564428" cy="5752730"/>
          </a:xfrm>
          <a:prstGeom prst="rect">
            <a:avLst/>
          </a:prstGeom>
        </p:spPr>
      </p:pic>
    </p:spTree>
    <p:extLst>
      <p:ext uri="{BB962C8B-B14F-4D97-AF65-F5344CB8AC3E}">
        <p14:creationId xmlns:p14="http://schemas.microsoft.com/office/powerpoint/2010/main" val="12419470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Iterative Dichotomiser3 [ID3]:</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813786" y="861134"/>
            <a:ext cx="10564428" cy="5752730"/>
          </a:xfrm>
        </p:spPr>
        <p:txBody>
          <a:bodyPr>
            <a:noAutofit/>
          </a:bodyPr>
          <a:lstStyle/>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262F28D9-9FD2-7B55-28C9-A1E8E44B44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786" y="861134"/>
            <a:ext cx="10564428" cy="5752730"/>
          </a:xfrm>
          <a:prstGeom prst="rect">
            <a:avLst/>
          </a:prstGeom>
        </p:spPr>
      </p:pic>
    </p:spTree>
    <p:extLst>
      <p:ext uri="{BB962C8B-B14F-4D97-AF65-F5344CB8AC3E}">
        <p14:creationId xmlns:p14="http://schemas.microsoft.com/office/powerpoint/2010/main" val="304406763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Iterative Dichotomiser3 [ID3]:</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813786" y="861134"/>
            <a:ext cx="10564428" cy="5752730"/>
          </a:xfrm>
        </p:spPr>
        <p:txBody>
          <a:bodyPr>
            <a:noAutofit/>
          </a:bodyPr>
          <a:lstStyle/>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8E74F8FE-9B84-13E8-D3CB-1CB9CA3905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741" y="849748"/>
            <a:ext cx="11434438" cy="5764115"/>
          </a:xfrm>
          <a:prstGeom prst="rect">
            <a:avLst/>
          </a:prstGeom>
        </p:spPr>
      </p:pic>
    </p:spTree>
    <p:extLst>
      <p:ext uri="{BB962C8B-B14F-4D97-AF65-F5344CB8AC3E}">
        <p14:creationId xmlns:p14="http://schemas.microsoft.com/office/powerpoint/2010/main" val="235862139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Iterative Dichotomiser3 [ID3]:</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813786" y="861134"/>
            <a:ext cx="10564428" cy="5752730"/>
          </a:xfrm>
        </p:spPr>
        <p:txBody>
          <a:bodyPr>
            <a:noAutofit/>
          </a:bodyPr>
          <a:lstStyle/>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F9DBDF81-225D-F859-5CED-90BE75E585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786" y="958788"/>
            <a:ext cx="10564428" cy="5655076"/>
          </a:xfrm>
          <a:prstGeom prst="rect">
            <a:avLst/>
          </a:prstGeom>
        </p:spPr>
      </p:pic>
    </p:spTree>
    <p:extLst>
      <p:ext uri="{BB962C8B-B14F-4D97-AF65-F5344CB8AC3E}">
        <p14:creationId xmlns:p14="http://schemas.microsoft.com/office/powerpoint/2010/main" val="380246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719090" y="38396"/>
            <a:ext cx="10525957" cy="644293"/>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Example: Simple linear regression</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301841" y="1038687"/>
            <a:ext cx="11283517" cy="5763161"/>
          </a:xfrm>
        </p:spPr>
        <p:txBody>
          <a:bodyPr>
            <a:noAutofit/>
          </a:bodyPr>
          <a:lstStyle/>
          <a:p>
            <a:pPr algn="just"/>
            <a:endParaRPr lang="en-US" sz="1800" dirty="0">
              <a:solidFill>
                <a:srgbClr val="333333"/>
              </a:solidFill>
              <a:latin typeface="Times New Roman" panose="02020603050405020304" pitchFamily="18" charset="0"/>
              <a:cs typeface="Times New Roman" panose="02020603050405020304" pitchFamily="18" charset="0"/>
            </a:endParaRPr>
          </a:p>
          <a:p>
            <a:endParaRPr lang="en-US" sz="1800" dirty="0">
              <a:solidFill>
                <a:srgbClr val="333333"/>
              </a:solidFill>
              <a:latin typeface="Times New Roman" panose="02020603050405020304" pitchFamily="18" charset="0"/>
              <a:cs typeface="Times New Roman" panose="02020603050405020304" pitchFamily="18" charset="0"/>
            </a:endParaRPr>
          </a:p>
          <a:p>
            <a:endParaRPr lang="en-US" sz="1800" dirty="0">
              <a:solidFill>
                <a:srgbClr val="333333"/>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13C8420-710D-E684-0CA1-CC87CC7C6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090" y="1286189"/>
            <a:ext cx="10866268" cy="5247776"/>
          </a:xfrm>
          <a:prstGeom prst="rect">
            <a:avLst/>
          </a:prstGeom>
        </p:spPr>
      </p:pic>
    </p:spTree>
    <p:extLst>
      <p:ext uri="{BB962C8B-B14F-4D97-AF65-F5344CB8AC3E}">
        <p14:creationId xmlns:p14="http://schemas.microsoft.com/office/powerpoint/2010/main" val="9574321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Iterative Dichotomiser3 [ID3]:</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813786" y="861134"/>
            <a:ext cx="10564428" cy="5752730"/>
          </a:xfrm>
        </p:spPr>
        <p:txBody>
          <a:bodyPr>
            <a:noAutofit/>
          </a:bodyPr>
          <a:lstStyle/>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A736041F-54B4-976B-FC25-553EB71646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271" y="952285"/>
            <a:ext cx="10217458" cy="5590558"/>
          </a:xfrm>
          <a:prstGeom prst="rect">
            <a:avLst/>
          </a:prstGeom>
        </p:spPr>
      </p:pic>
    </p:spTree>
    <p:extLst>
      <p:ext uri="{BB962C8B-B14F-4D97-AF65-F5344CB8AC3E}">
        <p14:creationId xmlns:p14="http://schemas.microsoft.com/office/powerpoint/2010/main" val="402320121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Iterative Dichotomiser3 [ID3]:</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813786" y="861134"/>
            <a:ext cx="10564428" cy="5752730"/>
          </a:xfrm>
        </p:spPr>
        <p:txBody>
          <a:bodyPr>
            <a:noAutofit/>
          </a:bodyPr>
          <a:lstStyle/>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D4F94DAA-3400-D801-A29A-4D5B295776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786" y="861134"/>
            <a:ext cx="10794143" cy="5859261"/>
          </a:xfrm>
          <a:prstGeom prst="rect">
            <a:avLst/>
          </a:prstGeom>
        </p:spPr>
      </p:pic>
    </p:spTree>
    <p:extLst>
      <p:ext uri="{BB962C8B-B14F-4D97-AF65-F5344CB8AC3E}">
        <p14:creationId xmlns:p14="http://schemas.microsoft.com/office/powerpoint/2010/main" val="54973091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Iterative Dichotomiser3 [ID3]:</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813786" y="861134"/>
            <a:ext cx="10564428" cy="5752730"/>
          </a:xfrm>
        </p:spPr>
        <p:txBody>
          <a:bodyPr>
            <a:noAutofit/>
          </a:bodyPr>
          <a:lstStyle/>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16E571A8-44B5-DEC0-BD7E-661135584A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786" y="932155"/>
            <a:ext cx="10564428" cy="5681709"/>
          </a:xfrm>
          <a:prstGeom prst="rect">
            <a:avLst/>
          </a:prstGeom>
        </p:spPr>
      </p:pic>
    </p:spTree>
    <p:extLst>
      <p:ext uri="{BB962C8B-B14F-4D97-AF65-F5344CB8AC3E}">
        <p14:creationId xmlns:p14="http://schemas.microsoft.com/office/powerpoint/2010/main" val="33061806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Iterative Dichotomiser3 [ID3]:</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813786" y="861134"/>
            <a:ext cx="10564428" cy="5752730"/>
          </a:xfrm>
        </p:spPr>
        <p:txBody>
          <a:bodyPr>
            <a:noAutofit/>
          </a:bodyPr>
          <a:lstStyle/>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D6D05CD5-58EB-DD35-7323-3AC7AD2C3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786" y="861133"/>
            <a:ext cx="10564428" cy="5752730"/>
          </a:xfrm>
          <a:prstGeom prst="rect">
            <a:avLst/>
          </a:prstGeom>
        </p:spPr>
      </p:pic>
    </p:spTree>
    <p:extLst>
      <p:ext uri="{BB962C8B-B14F-4D97-AF65-F5344CB8AC3E}">
        <p14:creationId xmlns:p14="http://schemas.microsoft.com/office/powerpoint/2010/main" val="224478821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Iterative Dichotomiser3 [ID3]:</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813786" y="861134"/>
            <a:ext cx="10564428" cy="5752730"/>
          </a:xfrm>
        </p:spPr>
        <p:txBody>
          <a:bodyPr>
            <a:noAutofit/>
          </a:bodyPr>
          <a:lstStyle/>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BE2E90D5-ACA4-9094-7ED6-203222360A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969" y="811302"/>
            <a:ext cx="10715348" cy="5802561"/>
          </a:xfrm>
          <a:prstGeom prst="rect">
            <a:avLst/>
          </a:prstGeom>
        </p:spPr>
      </p:pic>
    </p:spTree>
    <p:extLst>
      <p:ext uri="{BB962C8B-B14F-4D97-AF65-F5344CB8AC3E}">
        <p14:creationId xmlns:p14="http://schemas.microsoft.com/office/powerpoint/2010/main" val="357055768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Iterative Dichotomiser3 [ID3]:</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813786" y="861134"/>
            <a:ext cx="10564428" cy="5752730"/>
          </a:xfrm>
        </p:spPr>
        <p:txBody>
          <a:bodyPr>
            <a:noAutofit/>
          </a:bodyPr>
          <a:lstStyle/>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5FE17F7F-707E-D890-B452-A6AAA7A4A4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785" y="861133"/>
            <a:ext cx="10629531" cy="5752729"/>
          </a:xfrm>
          <a:prstGeom prst="rect">
            <a:avLst/>
          </a:prstGeom>
        </p:spPr>
      </p:pic>
    </p:spTree>
    <p:extLst>
      <p:ext uri="{BB962C8B-B14F-4D97-AF65-F5344CB8AC3E}">
        <p14:creationId xmlns:p14="http://schemas.microsoft.com/office/powerpoint/2010/main" val="38533780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Iterative Dichotomiser3 [ID3]:</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813786" y="861134"/>
            <a:ext cx="10564428" cy="5752730"/>
          </a:xfrm>
        </p:spPr>
        <p:txBody>
          <a:bodyPr>
            <a:noAutofit/>
          </a:bodyPr>
          <a:lstStyle/>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5E7F9E05-9920-BF2D-CF82-CC4BD13B87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786" y="861135"/>
            <a:ext cx="10564427" cy="5752730"/>
          </a:xfrm>
          <a:prstGeom prst="rect">
            <a:avLst/>
          </a:prstGeom>
        </p:spPr>
      </p:pic>
    </p:spTree>
    <p:extLst>
      <p:ext uri="{BB962C8B-B14F-4D97-AF65-F5344CB8AC3E}">
        <p14:creationId xmlns:p14="http://schemas.microsoft.com/office/powerpoint/2010/main" val="88520079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Iterative Dichotomiser3 [ID3]:</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813786" y="861134"/>
            <a:ext cx="10564428" cy="5752730"/>
          </a:xfrm>
        </p:spPr>
        <p:txBody>
          <a:bodyPr>
            <a:noAutofit/>
          </a:bodyPr>
          <a:lstStyle/>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60401049-E949-620E-9AE4-A1DF1AAF0B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786" y="941033"/>
            <a:ext cx="10564427" cy="4758431"/>
          </a:xfrm>
          <a:prstGeom prst="rect">
            <a:avLst/>
          </a:prstGeom>
        </p:spPr>
      </p:pic>
    </p:spTree>
    <p:extLst>
      <p:ext uri="{BB962C8B-B14F-4D97-AF65-F5344CB8AC3E}">
        <p14:creationId xmlns:p14="http://schemas.microsoft.com/office/powerpoint/2010/main" val="410894660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Iterative Dichotomiser3 [ID3]:</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813786" y="861134"/>
            <a:ext cx="10564428" cy="5752730"/>
          </a:xfrm>
        </p:spPr>
        <p:txBody>
          <a:bodyPr>
            <a:noAutofit/>
          </a:bodyPr>
          <a:lstStyle/>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C89B1B3E-7717-481A-7D0E-61F02EDE5B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786" y="933233"/>
            <a:ext cx="10564428" cy="5591854"/>
          </a:xfrm>
          <a:prstGeom prst="rect">
            <a:avLst/>
          </a:prstGeom>
        </p:spPr>
      </p:pic>
    </p:spTree>
    <p:extLst>
      <p:ext uri="{BB962C8B-B14F-4D97-AF65-F5344CB8AC3E}">
        <p14:creationId xmlns:p14="http://schemas.microsoft.com/office/powerpoint/2010/main" val="82858039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Iterative Dichotomiser3 [ID3]:</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813786" y="861134"/>
            <a:ext cx="10564428" cy="5752730"/>
          </a:xfrm>
        </p:spPr>
        <p:txBody>
          <a:bodyPr>
            <a:noAutofit/>
          </a:bodyPr>
          <a:lstStyle/>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F7F8E352-DE42-A883-A002-991A91853C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786" y="788441"/>
            <a:ext cx="10564428" cy="5752730"/>
          </a:xfrm>
          <a:prstGeom prst="rect">
            <a:avLst/>
          </a:prstGeom>
        </p:spPr>
      </p:pic>
    </p:spTree>
    <p:extLst>
      <p:ext uri="{BB962C8B-B14F-4D97-AF65-F5344CB8AC3E}">
        <p14:creationId xmlns:p14="http://schemas.microsoft.com/office/powerpoint/2010/main" val="2369379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719090" y="38396"/>
            <a:ext cx="10525957" cy="644293"/>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Example: Simple linear regression</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301841" y="1038687"/>
            <a:ext cx="11283517" cy="5763161"/>
          </a:xfrm>
        </p:spPr>
        <p:txBody>
          <a:bodyPr>
            <a:noAutofit/>
          </a:bodyPr>
          <a:lstStyle/>
          <a:p>
            <a:pPr algn="just"/>
            <a:endParaRPr lang="en-US" sz="1800" dirty="0">
              <a:solidFill>
                <a:srgbClr val="333333"/>
              </a:solidFill>
              <a:latin typeface="Times New Roman" panose="02020603050405020304" pitchFamily="18" charset="0"/>
              <a:cs typeface="Times New Roman" panose="02020603050405020304" pitchFamily="18" charset="0"/>
            </a:endParaRPr>
          </a:p>
          <a:p>
            <a:endParaRPr lang="en-US" sz="1800" dirty="0">
              <a:solidFill>
                <a:srgbClr val="333333"/>
              </a:solidFill>
              <a:latin typeface="Times New Roman" panose="02020603050405020304" pitchFamily="18" charset="0"/>
              <a:cs typeface="Times New Roman" panose="02020603050405020304" pitchFamily="18" charset="0"/>
            </a:endParaRPr>
          </a:p>
          <a:p>
            <a:endParaRPr lang="en-US" sz="1800" dirty="0">
              <a:solidFill>
                <a:srgbClr val="333333"/>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2A70B885-90E0-BFDD-280E-8046F22957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091" y="1066799"/>
            <a:ext cx="10715348" cy="5458287"/>
          </a:xfrm>
          <a:prstGeom prst="rect">
            <a:avLst/>
          </a:prstGeom>
        </p:spPr>
      </p:pic>
    </p:spTree>
    <p:extLst>
      <p:ext uri="{BB962C8B-B14F-4D97-AF65-F5344CB8AC3E}">
        <p14:creationId xmlns:p14="http://schemas.microsoft.com/office/powerpoint/2010/main" val="172943287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Iterative Dichotomiser3 [ID3]:</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813786" y="861134"/>
            <a:ext cx="10564428" cy="5752730"/>
          </a:xfrm>
        </p:spPr>
        <p:txBody>
          <a:bodyPr>
            <a:noAutofit/>
          </a:bodyPr>
          <a:lstStyle/>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E42763A9-0F71-C175-EDCF-5EC967EF58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786" y="861134"/>
            <a:ext cx="10564428" cy="5752729"/>
          </a:xfrm>
          <a:prstGeom prst="rect">
            <a:avLst/>
          </a:prstGeom>
        </p:spPr>
      </p:pic>
    </p:spTree>
    <p:extLst>
      <p:ext uri="{BB962C8B-B14F-4D97-AF65-F5344CB8AC3E}">
        <p14:creationId xmlns:p14="http://schemas.microsoft.com/office/powerpoint/2010/main" val="156948836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Iterative Dichotomiser3 [ID3]:</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813786" y="861134"/>
            <a:ext cx="10564428" cy="5752730"/>
          </a:xfrm>
        </p:spPr>
        <p:txBody>
          <a:bodyPr>
            <a:noAutofit/>
          </a:bodyPr>
          <a:lstStyle/>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BA1292F3-030A-0AAD-0D2D-39BF6DCEC1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786" y="861134"/>
            <a:ext cx="10564427" cy="5752730"/>
          </a:xfrm>
          <a:prstGeom prst="rect">
            <a:avLst/>
          </a:prstGeom>
        </p:spPr>
      </p:pic>
    </p:spTree>
    <p:extLst>
      <p:ext uri="{BB962C8B-B14F-4D97-AF65-F5344CB8AC3E}">
        <p14:creationId xmlns:p14="http://schemas.microsoft.com/office/powerpoint/2010/main" val="429415032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Iterative Dichotomiser3 [ID3]:</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813786" y="861134"/>
            <a:ext cx="10564428" cy="5752730"/>
          </a:xfrm>
        </p:spPr>
        <p:txBody>
          <a:bodyPr>
            <a:noAutofit/>
          </a:bodyPr>
          <a:lstStyle/>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BC2058B5-5AB2-6FB9-A3E3-BF7DAEEC87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450" y="923279"/>
            <a:ext cx="10143099" cy="4471852"/>
          </a:xfrm>
          <a:prstGeom prst="rect">
            <a:avLst/>
          </a:prstGeom>
        </p:spPr>
      </p:pic>
    </p:spTree>
    <p:extLst>
      <p:ext uri="{BB962C8B-B14F-4D97-AF65-F5344CB8AC3E}">
        <p14:creationId xmlns:p14="http://schemas.microsoft.com/office/powerpoint/2010/main" val="30659309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Iterative Dichotomiser3 [ID3]:</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813786" y="861134"/>
            <a:ext cx="10564428" cy="5752730"/>
          </a:xfrm>
        </p:spPr>
        <p:txBody>
          <a:bodyPr>
            <a:noAutofit/>
          </a:bodyPr>
          <a:lstStyle/>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7BBB4634-2E63-905C-AAFA-1ACFEEA61A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270" y="949910"/>
            <a:ext cx="10390943" cy="5112027"/>
          </a:xfrm>
          <a:prstGeom prst="rect">
            <a:avLst/>
          </a:prstGeom>
        </p:spPr>
      </p:pic>
    </p:spTree>
    <p:extLst>
      <p:ext uri="{BB962C8B-B14F-4D97-AF65-F5344CB8AC3E}">
        <p14:creationId xmlns:p14="http://schemas.microsoft.com/office/powerpoint/2010/main" val="401081767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C 4.5:</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813786" y="861134"/>
            <a:ext cx="10564428" cy="5752730"/>
          </a:xfrm>
        </p:spPr>
        <p:txBody>
          <a:bodyPr>
            <a:noAutofit/>
          </a:bodyPr>
          <a:lstStyle/>
          <a:p>
            <a:pPr algn="just">
              <a:lnSpc>
                <a:spcPct val="150000"/>
              </a:lnSpc>
            </a:pPr>
            <a:r>
              <a:rPr lang="en-US" sz="1800" dirty="0">
                <a:latin typeface="Times New Roman" panose="02020603050405020304" pitchFamily="18" charset="0"/>
                <a:cs typeface="Times New Roman" panose="02020603050405020304" pitchFamily="18" charset="0"/>
              </a:rPr>
              <a:t>C4.5 is an </a:t>
            </a:r>
            <a:r>
              <a:rPr lang="en-US" sz="1800" dirty="0">
                <a:solidFill>
                  <a:srgbClr val="00B0F0"/>
                </a:solidFill>
                <a:latin typeface="Times New Roman" panose="02020603050405020304" pitchFamily="18" charset="0"/>
                <a:cs typeface="Times New Roman" panose="02020603050405020304" pitchFamily="18" charset="0"/>
              </a:rPr>
              <a:t>improved version of the ID3 </a:t>
            </a:r>
            <a:r>
              <a:rPr lang="en-US" sz="1800" dirty="0">
                <a:latin typeface="Times New Roman" panose="02020603050405020304" pitchFamily="18" charset="0"/>
                <a:cs typeface="Times New Roman" panose="02020603050405020304" pitchFamily="18" charset="0"/>
              </a:rPr>
              <a:t>(Iterative </a:t>
            </a:r>
            <a:r>
              <a:rPr lang="en-US" sz="1800" dirty="0" err="1">
                <a:latin typeface="Times New Roman" panose="02020603050405020304" pitchFamily="18" charset="0"/>
                <a:cs typeface="Times New Roman" panose="02020603050405020304" pitchFamily="18" charset="0"/>
              </a:rPr>
              <a:t>Dichotomiser</a:t>
            </a:r>
            <a:r>
              <a:rPr lang="en-US" sz="1800" dirty="0">
                <a:latin typeface="Times New Roman" panose="02020603050405020304" pitchFamily="18" charset="0"/>
                <a:cs typeface="Times New Roman" panose="02020603050405020304" pitchFamily="18" charset="0"/>
              </a:rPr>
              <a:t> 3) decision tree algorithm.</a:t>
            </a:r>
          </a:p>
          <a:p>
            <a:pPr algn="just">
              <a:lnSpc>
                <a:spcPct val="150000"/>
              </a:lnSpc>
            </a:pPr>
            <a:r>
              <a:rPr lang="en-US" sz="1800" dirty="0">
                <a:latin typeface="Times New Roman" panose="02020603050405020304" pitchFamily="18" charset="0"/>
                <a:cs typeface="Times New Roman" panose="02020603050405020304" pitchFamily="18" charset="0"/>
              </a:rPr>
              <a:t>C4.5 can work with both </a:t>
            </a:r>
            <a:r>
              <a:rPr lang="en-US" sz="1800" dirty="0">
                <a:solidFill>
                  <a:srgbClr val="00B0F0"/>
                </a:solidFill>
                <a:latin typeface="Times New Roman" panose="02020603050405020304" pitchFamily="18" charset="0"/>
                <a:cs typeface="Times New Roman" panose="02020603050405020304" pitchFamily="18" charset="0"/>
              </a:rPr>
              <a:t>continuous and discrete attributes</a:t>
            </a:r>
            <a:r>
              <a:rPr lang="en-US" sz="1800" dirty="0">
                <a:latin typeface="Times New Roman" panose="02020603050405020304" pitchFamily="18" charset="0"/>
                <a:cs typeface="Times New Roman" panose="02020603050405020304" pitchFamily="18" charset="0"/>
              </a:rPr>
              <a:t>, whereas ID3 primarily works with </a:t>
            </a:r>
            <a:r>
              <a:rPr lang="en-US" sz="1800" dirty="0">
                <a:solidFill>
                  <a:srgbClr val="00B0F0"/>
                </a:solidFill>
                <a:latin typeface="Times New Roman" panose="02020603050405020304" pitchFamily="18" charset="0"/>
                <a:cs typeface="Times New Roman" panose="02020603050405020304" pitchFamily="18" charset="0"/>
              </a:rPr>
              <a:t>categorical (discrete) attributes</a:t>
            </a:r>
            <a:r>
              <a:rPr lang="en-US" sz="1800" dirty="0">
                <a:latin typeface="Times New Roman" panose="02020603050405020304" pitchFamily="18" charset="0"/>
                <a:cs typeface="Times New Roman" panose="02020603050405020304" pitchFamily="18" charset="0"/>
              </a:rPr>
              <a:t>.</a:t>
            </a:r>
          </a:p>
          <a:p>
            <a:pPr algn="just">
              <a:lnSpc>
                <a:spcPct val="150000"/>
              </a:lnSpc>
            </a:pPr>
            <a:r>
              <a:rPr lang="en-US" sz="1800" dirty="0">
                <a:latin typeface="Times New Roman" panose="02020603050405020304" pitchFamily="18" charset="0"/>
                <a:cs typeface="Times New Roman" panose="02020603050405020304" pitchFamily="18" charset="0"/>
              </a:rPr>
              <a:t>C4.5 handles continuous attributes by selecting appropriate threshold values for splits.</a:t>
            </a:r>
          </a:p>
          <a:p>
            <a:pPr algn="just">
              <a:lnSpc>
                <a:spcPct val="150000"/>
              </a:lnSpc>
            </a:pPr>
            <a:r>
              <a:rPr lang="en-US" sz="1800" dirty="0">
                <a:latin typeface="Times New Roman" panose="02020603050405020304" pitchFamily="18" charset="0"/>
                <a:cs typeface="Times New Roman" panose="02020603050405020304" pitchFamily="18" charset="0"/>
              </a:rPr>
              <a:t>C4.5 uses different attribute selection measures, such as </a:t>
            </a:r>
            <a:r>
              <a:rPr lang="en-US" sz="1800" dirty="0">
                <a:solidFill>
                  <a:srgbClr val="00B0F0"/>
                </a:solidFill>
                <a:latin typeface="Times New Roman" panose="02020603050405020304" pitchFamily="18" charset="0"/>
                <a:cs typeface="Times New Roman" panose="02020603050405020304" pitchFamily="18" charset="0"/>
              </a:rPr>
              <a:t>information gain and gain ratio</a:t>
            </a:r>
            <a:r>
              <a:rPr lang="en-US" sz="1800" dirty="0">
                <a:latin typeface="Times New Roman" panose="02020603050405020304" pitchFamily="18" charset="0"/>
                <a:cs typeface="Times New Roman" panose="02020603050405020304" pitchFamily="18" charset="0"/>
              </a:rPr>
              <a:t>, which provide a more balanced approach to attribute selection compared to ID3's information gain.</a:t>
            </a:r>
          </a:p>
          <a:p>
            <a:pPr algn="just">
              <a:lnSpc>
                <a:spcPct val="150000"/>
              </a:lnSpc>
            </a:pPr>
            <a:r>
              <a:rPr lang="en-US" sz="1800" dirty="0">
                <a:latin typeface="Times New Roman" panose="02020603050405020304" pitchFamily="18" charset="0"/>
                <a:cs typeface="Times New Roman" panose="02020603050405020304" pitchFamily="18" charset="0"/>
              </a:rPr>
              <a:t>C4.5 employs a pruning mechanism to </a:t>
            </a:r>
            <a:r>
              <a:rPr lang="en-US" sz="1800" dirty="0">
                <a:solidFill>
                  <a:srgbClr val="00B0F0"/>
                </a:solidFill>
                <a:latin typeface="Times New Roman" panose="02020603050405020304" pitchFamily="18" charset="0"/>
                <a:cs typeface="Times New Roman" panose="02020603050405020304" pitchFamily="18" charset="0"/>
              </a:rPr>
              <a:t>reduce overfitting </a:t>
            </a:r>
            <a:r>
              <a:rPr lang="en-US" sz="1800" dirty="0">
                <a:latin typeface="Times New Roman" panose="02020603050405020304" pitchFamily="18" charset="0"/>
                <a:cs typeface="Times New Roman" panose="02020603050405020304" pitchFamily="18" charset="0"/>
              </a:rPr>
              <a:t>in the decision tree. Pruning helps in creating smaller, more generalizable decision trees.</a:t>
            </a:r>
          </a:p>
          <a:p>
            <a:pPr algn="just">
              <a:lnSpc>
                <a:spcPct val="150000"/>
              </a:lnSpc>
            </a:pPr>
            <a:r>
              <a:rPr lang="en-US" sz="1800" dirty="0">
                <a:latin typeface="Times New Roman" panose="02020603050405020304" pitchFamily="18" charset="0"/>
                <a:cs typeface="Times New Roman" panose="02020603050405020304" pitchFamily="18" charset="0"/>
              </a:rPr>
              <a:t>C4.5 has methods to deal with </a:t>
            </a:r>
            <a:r>
              <a:rPr lang="en-US" sz="1800" dirty="0">
                <a:solidFill>
                  <a:srgbClr val="00B0F0"/>
                </a:solidFill>
                <a:latin typeface="Times New Roman" panose="02020603050405020304" pitchFamily="18" charset="0"/>
                <a:cs typeface="Times New Roman" panose="02020603050405020304" pitchFamily="18" charset="0"/>
              </a:rPr>
              <a:t>missing attribute values</a:t>
            </a:r>
            <a:r>
              <a:rPr lang="en-US" sz="1800" dirty="0">
                <a:latin typeface="Times New Roman" panose="02020603050405020304" pitchFamily="18" charset="0"/>
                <a:cs typeface="Times New Roman" panose="02020603050405020304" pitchFamily="18" charset="0"/>
              </a:rPr>
              <a:t>, which is a common issue in real-world data. It will treat the missing value is “?” but will not consider it for building decision tree.</a:t>
            </a: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6757582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CART:</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813786" y="861134"/>
            <a:ext cx="10564428" cy="5752730"/>
          </a:xfrm>
        </p:spPr>
        <p:txBody>
          <a:bodyPr>
            <a:noAutofit/>
          </a:bodyPr>
          <a:lstStyle/>
          <a:p>
            <a:pPr algn="just">
              <a:lnSpc>
                <a:spcPct val="150000"/>
              </a:lnSpc>
            </a:pPr>
            <a:r>
              <a:rPr lang="en-US" sz="1800" dirty="0">
                <a:latin typeface="Times New Roman" panose="02020603050405020304" pitchFamily="18" charset="0"/>
                <a:cs typeface="Times New Roman" panose="02020603050405020304" pitchFamily="18" charset="0"/>
              </a:rPr>
              <a:t>Classification and Regression Trees (CART) is a popular and versatile algorithm used in machine learning for both </a:t>
            </a:r>
            <a:r>
              <a:rPr lang="en-US" sz="1800" dirty="0">
                <a:solidFill>
                  <a:srgbClr val="00B0F0"/>
                </a:solidFill>
                <a:latin typeface="Times New Roman" panose="02020603050405020304" pitchFamily="18" charset="0"/>
                <a:cs typeface="Times New Roman" panose="02020603050405020304" pitchFamily="18" charset="0"/>
              </a:rPr>
              <a:t>classification and regression tasks</a:t>
            </a:r>
            <a:r>
              <a:rPr lang="en-US" sz="1800" dirty="0">
                <a:latin typeface="Times New Roman" panose="02020603050405020304" pitchFamily="18" charset="0"/>
                <a:cs typeface="Times New Roman" panose="02020603050405020304" pitchFamily="18" charset="0"/>
              </a:rPr>
              <a:t>.</a:t>
            </a:r>
          </a:p>
          <a:p>
            <a:pPr algn="just">
              <a:lnSpc>
                <a:spcPct val="150000"/>
              </a:lnSpc>
            </a:pPr>
            <a:r>
              <a:rPr lang="en-US" sz="1800" dirty="0">
                <a:latin typeface="Times New Roman" panose="02020603050405020304" pitchFamily="18" charset="0"/>
                <a:cs typeface="Times New Roman" panose="02020603050405020304" pitchFamily="18" charset="0"/>
              </a:rPr>
              <a:t>It was developed by </a:t>
            </a:r>
            <a:r>
              <a:rPr lang="en-US" sz="1800" dirty="0">
                <a:solidFill>
                  <a:srgbClr val="00B0F0"/>
                </a:solidFill>
                <a:latin typeface="Times New Roman" panose="02020603050405020304" pitchFamily="18" charset="0"/>
                <a:cs typeface="Times New Roman" panose="02020603050405020304" pitchFamily="18" charset="0"/>
              </a:rPr>
              <a:t>Leo </a:t>
            </a:r>
            <a:r>
              <a:rPr lang="en-US" sz="1800" dirty="0" err="1">
                <a:solidFill>
                  <a:srgbClr val="00B0F0"/>
                </a:solidFill>
                <a:latin typeface="Times New Roman" panose="02020603050405020304" pitchFamily="18" charset="0"/>
                <a:cs typeface="Times New Roman" panose="02020603050405020304" pitchFamily="18" charset="0"/>
              </a:rPr>
              <a:t>Breiman</a:t>
            </a:r>
            <a:r>
              <a:rPr lang="en-US" sz="1800" dirty="0">
                <a:latin typeface="Times New Roman" panose="02020603050405020304" pitchFamily="18" charset="0"/>
                <a:cs typeface="Times New Roman" panose="02020603050405020304" pitchFamily="18" charset="0"/>
              </a:rPr>
              <a:t> and his colleagues and is known for its simplicity and effectiveness.</a:t>
            </a:r>
          </a:p>
          <a:p>
            <a:pPr algn="just">
              <a:lnSpc>
                <a:spcPct val="150000"/>
              </a:lnSpc>
            </a:pPr>
            <a:r>
              <a:rPr lang="en-US" sz="1800" dirty="0">
                <a:latin typeface="Times New Roman" panose="02020603050405020304" pitchFamily="18" charset="0"/>
                <a:cs typeface="Times New Roman" panose="02020603050405020304" pitchFamily="18" charset="0"/>
              </a:rPr>
              <a:t>Classification and Regression Trees (CART) use Gini impurity for classification and mean squared error (MSE) for regression.</a:t>
            </a:r>
          </a:p>
          <a:p>
            <a:pPr algn="just">
              <a:lnSpc>
                <a:spcPct val="150000"/>
              </a:lnSpc>
            </a:pPr>
            <a:r>
              <a:rPr lang="en-US" sz="1800" dirty="0">
                <a:latin typeface="Times New Roman" panose="02020603050405020304" pitchFamily="18" charset="0"/>
                <a:cs typeface="Times New Roman" panose="02020603050405020304" pitchFamily="18" charset="0"/>
              </a:rPr>
              <a:t> It makes decisions by splitting data into subsets based on features. It starts with a root node and branches into decision nodes and leaf nodes.</a:t>
            </a:r>
          </a:p>
          <a:p>
            <a:pPr algn="just">
              <a:lnSpc>
                <a:spcPct val="15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8332163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CART:</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813786" y="849749"/>
            <a:ext cx="10564428" cy="5752730"/>
          </a:xfrm>
        </p:spPr>
        <p:txBody>
          <a:bodyPr>
            <a:noAutofit/>
          </a:bodyPr>
          <a:lstStyle/>
          <a:p>
            <a:pPr algn="just">
              <a:lnSpc>
                <a:spcPct val="150000"/>
              </a:lnSpc>
            </a:pPr>
            <a:r>
              <a:rPr lang="en-US" sz="1800" dirty="0">
                <a:solidFill>
                  <a:srgbClr val="00B0F0"/>
                </a:solidFill>
                <a:latin typeface="Times New Roman" panose="02020603050405020304" pitchFamily="18" charset="0"/>
                <a:cs typeface="Times New Roman" panose="02020603050405020304" pitchFamily="18" charset="0"/>
              </a:rPr>
              <a:t>Advantages:</a:t>
            </a:r>
          </a:p>
          <a:p>
            <a:pPr algn="just">
              <a:lnSpc>
                <a:spcPct val="150000"/>
              </a:lnSpc>
            </a:pPr>
            <a:r>
              <a:rPr lang="en-US" sz="1800" dirty="0">
                <a:solidFill>
                  <a:srgbClr val="00B0F0"/>
                </a:solidFill>
                <a:latin typeface="Times New Roman" panose="02020603050405020304" pitchFamily="18" charset="0"/>
                <a:cs typeface="Times New Roman" panose="02020603050405020304" pitchFamily="18" charset="0"/>
              </a:rPr>
              <a:t>Simplicity: </a:t>
            </a:r>
            <a:r>
              <a:rPr lang="en-US" sz="1800" dirty="0">
                <a:latin typeface="Times New Roman" panose="02020603050405020304" pitchFamily="18" charset="0"/>
                <a:cs typeface="Times New Roman" panose="02020603050405020304" pitchFamily="18" charset="0"/>
              </a:rPr>
              <a:t>Easy to understand and visualize.</a:t>
            </a:r>
          </a:p>
          <a:p>
            <a:pPr algn="just">
              <a:lnSpc>
                <a:spcPct val="150000"/>
              </a:lnSpc>
            </a:pPr>
            <a:r>
              <a:rPr lang="en-US" sz="1800" dirty="0">
                <a:solidFill>
                  <a:srgbClr val="00B0F0"/>
                </a:solidFill>
                <a:latin typeface="Times New Roman" panose="02020603050405020304" pitchFamily="18" charset="0"/>
                <a:cs typeface="Times New Roman" panose="02020603050405020304" pitchFamily="18" charset="0"/>
              </a:rPr>
              <a:t>Interpretability: </a:t>
            </a:r>
            <a:r>
              <a:rPr lang="en-US" sz="1800" dirty="0">
                <a:latin typeface="Times New Roman" panose="02020603050405020304" pitchFamily="18" charset="0"/>
                <a:cs typeface="Times New Roman" panose="02020603050405020304" pitchFamily="18" charset="0"/>
              </a:rPr>
              <a:t>Provides insights into the decision-making process. Handles both categorical and numerical data.</a:t>
            </a:r>
          </a:p>
          <a:p>
            <a:pPr algn="just">
              <a:lnSpc>
                <a:spcPct val="150000"/>
              </a:lnSpc>
            </a:pPr>
            <a:r>
              <a:rPr lang="en-US" sz="1800" dirty="0">
                <a:latin typeface="Times New Roman" panose="02020603050405020304" pitchFamily="18" charset="0"/>
                <a:cs typeface="Times New Roman" panose="02020603050405020304" pitchFamily="18" charset="0"/>
              </a:rPr>
              <a:t>Works well with non-linear relationships.</a:t>
            </a:r>
          </a:p>
          <a:p>
            <a:pPr algn="just">
              <a:lnSpc>
                <a:spcPct val="150000"/>
              </a:lnSpc>
            </a:pPr>
            <a:r>
              <a:rPr lang="en-US" sz="1800" dirty="0">
                <a:solidFill>
                  <a:srgbClr val="00B0F0"/>
                </a:solidFill>
                <a:latin typeface="Times New Roman" panose="02020603050405020304" pitchFamily="18" charset="0"/>
                <a:cs typeface="Times New Roman" panose="02020603050405020304" pitchFamily="18" charset="0"/>
              </a:rPr>
              <a:t>Limitations:</a:t>
            </a:r>
          </a:p>
          <a:p>
            <a:pPr algn="just">
              <a:lnSpc>
                <a:spcPct val="150000"/>
              </a:lnSpc>
            </a:pPr>
            <a:r>
              <a:rPr lang="en-US" sz="1800" dirty="0">
                <a:solidFill>
                  <a:srgbClr val="00B0F0"/>
                </a:solidFill>
                <a:latin typeface="Times New Roman" panose="02020603050405020304" pitchFamily="18" charset="0"/>
                <a:cs typeface="Times New Roman" panose="02020603050405020304" pitchFamily="18" charset="0"/>
              </a:rPr>
              <a:t>Prone to overfitting: </a:t>
            </a:r>
            <a:r>
              <a:rPr lang="en-US" sz="1800" dirty="0">
                <a:latin typeface="Times New Roman" panose="02020603050405020304" pitchFamily="18" charset="0"/>
                <a:cs typeface="Times New Roman" panose="02020603050405020304" pitchFamily="18" charset="0"/>
              </a:rPr>
              <a:t>Deep trees can capture noise in the data. Sensitive to small variations in the data. May not generalize well to unseen data without pruning.</a:t>
            </a:r>
          </a:p>
          <a:p>
            <a:pPr algn="just">
              <a:lnSpc>
                <a:spcPct val="150000"/>
              </a:lnSpc>
            </a:pPr>
            <a:r>
              <a:rPr lang="en-US" sz="1800" dirty="0">
                <a:solidFill>
                  <a:srgbClr val="00B0F0"/>
                </a:solidFill>
                <a:latin typeface="Times New Roman" panose="02020603050405020304" pitchFamily="18" charset="0"/>
                <a:cs typeface="Times New Roman" panose="02020603050405020304" pitchFamily="18" charset="0"/>
              </a:rPr>
              <a:t>Greedy approach: </a:t>
            </a:r>
            <a:r>
              <a:rPr lang="en-US" sz="1800" dirty="0">
                <a:latin typeface="Times New Roman" panose="02020603050405020304" pitchFamily="18" charset="0"/>
                <a:cs typeface="Times New Roman" panose="02020603050405020304" pitchFamily="18" charset="0"/>
              </a:rPr>
              <a:t>Local decisions may not lead to the best global tree.</a:t>
            </a: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45641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Difference between ID3, C4.5 and CART</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813786" y="861134"/>
            <a:ext cx="10564428" cy="5752730"/>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76A82617-E33A-35E0-704A-AFDFC00C69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787" y="849749"/>
            <a:ext cx="10564428" cy="5701971"/>
          </a:xfrm>
          <a:prstGeom prst="rect">
            <a:avLst/>
          </a:prstGeom>
        </p:spPr>
      </p:pic>
    </p:spTree>
    <p:extLst>
      <p:ext uri="{BB962C8B-B14F-4D97-AF65-F5344CB8AC3E}">
        <p14:creationId xmlns:p14="http://schemas.microsoft.com/office/powerpoint/2010/main" val="413831484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using CART:</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645111" y="1003176"/>
            <a:ext cx="10733103" cy="5610687"/>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6645828D-9632-7732-CF8F-05D9E92416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214" y="1012321"/>
            <a:ext cx="10733103" cy="5690586"/>
          </a:xfrm>
          <a:prstGeom prst="rect">
            <a:avLst/>
          </a:prstGeom>
        </p:spPr>
      </p:pic>
    </p:spTree>
    <p:extLst>
      <p:ext uri="{BB962C8B-B14F-4D97-AF65-F5344CB8AC3E}">
        <p14:creationId xmlns:p14="http://schemas.microsoft.com/office/powerpoint/2010/main" val="2394495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using CART:</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645111" y="1003176"/>
            <a:ext cx="10733103" cy="5610687"/>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9D25ECCD-09E6-7765-A9BD-1B54362465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346" y="956567"/>
            <a:ext cx="10820631" cy="5703904"/>
          </a:xfrm>
          <a:prstGeom prst="rect">
            <a:avLst/>
          </a:prstGeom>
        </p:spPr>
      </p:pic>
    </p:spTree>
    <p:extLst>
      <p:ext uri="{BB962C8B-B14F-4D97-AF65-F5344CB8AC3E}">
        <p14:creationId xmlns:p14="http://schemas.microsoft.com/office/powerpoint/2010/main" val="1610949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719090" y="38396"/>
            <a:ext cx="10525957" cy="644293"/>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Example: Simple linear regression</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301841" y="1038687"/>
            <a:ext cx="11283517" cy="5763161"/>
          </a:xfrm>
        </p:spPr>
        <p:txBody>
          <a:bodyPr>
            <a:noAutofit/>
          </a:bodyPr>
          <a:lstStyle/>
          <a:p>
            <a:pPr algn="just"/>
            <a:endParaRPr lang="en-US" sz="1800" dirty="0">
              <a:solidFill>
                <a:srgbClr val="333333"/>
              </a:solidFill>
              <a:latin typeface="Times New Roman" panose="02020603050405020304" pitchFamily="18" charset="0"/>
              <a:cs typeface="Times New Roman" panose="02020603050405020304" pitchFamily="18" charset="0"/>
            </a:endParaRPr>
          </a:p>
          <a:p>
            <a:endParaRPr lang="en-US" sz="1800" dirty="0">
              <a:solidFill>
                <a:srgbClr val="333333"/>
              </a:solidFill>
              <a:latin typeface="Times New Roman" panose="02020603050405020304" pitchFamily="18" charset="0"/>
              <a:cs typeface="Times New Roman" panose="02020603050405020304" pitchFamily="18" charset="0"/>
            </a:endParaRPr>
          </a:p>
          <a:p>
            <a:endParaRPr lang="en-US" sz="1800" dirty="0">
              <a:solidFill>
                <a:srgbClr val="333333"/>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D9D546B-3B17-863A-5E9B-B7738509C2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522" y="1104899"/>
            <a:ext cx="10679836" cy="5429065"/>
          </a:xfrm>
          <a:prstGeom prst="rect">
            <a:avLst/>
          </a:prstGeom>
        </p:spPr>
      </p:pic>
    </p:spTree>
    <p:extLst>
      <p:ext uri="{BB962C8B-B14F-4D97-AF65-F5344CB8AC3E}">
        <p14:creationId xmlns:p14="http://schemas.microsoft.com/office/powerpoint/2010/main" val="79458362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using CART:</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645111" y="1003176"/>
            <a:ext cx="10733103" cy="5610687"/>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588E4555-7CFD-0E09-F5C0-6E39D6685A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11" y="1083076"/>
            <a:ext cx="10733103" cy="5530787"/>
          </a:xfrm>
          <a:prstGeom prst="rect">
            <a:avLst/>
          </a:prstGeom>
        </p:spPr>
      </p:pic>
    </p:spTree>
    <p:extLst>
      <p:ext uri="{BB962C8B-B14F-4D97-AF65-F5344CB8AC3E}">
        <p14:creationId xmlns:p14="http://schemas.microsoft.com/office/powerpoint/2010/main" val="22900249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using CART:</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645111" y="1003176"/>
            <a:ext cx="10733103" cy="5610687"/>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361E971A-42D5-5C8B-631C-B6DDDD2551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370" y="932156"/>
            <a:ext cx="11161259" cy="5681708"/>
          </a:xfrm>
          <a:prstGeom prst="rect">
            <a:avLst/>
          </a:prstGeom>
        </p:spPr>
      </p:pic>
    </p:spTree>
    <p:extLst>
      <p:ext uri="{BB962C8B-B14F-4D97-AF65-F5344CB8AC3E}">
        <p14:creationId xmlns:p14="http://schemas.microsoft.com/office/powerpoint/2010/main" val="91984836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using CART:</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645111" y="1003176"/>
            <a:ext cx="10733103" cy="5610687"/>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CA611B1A-0378-470E-C4B1-848348850B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546" y="912179"/>
            <a:ext cx="10921668" cy="5792679"/>
          </a:xfrm>
          <a:prstGeom prst="rect">
            <a:avLst/>
          </a:prstGeom>
        </p:spPr>
      </p:pic>
    </p:spTree>
    <p:extLst>
      <p:ext uri="{BB962C8B-B14F-4D97-AF65-F5344CB8AC3E}">
        <p14:creationId xmlns:p14="http://schemas.microsoft.com/office/powerpoint/2010/main" val="359182106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using CART:</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645111" y="1003176"/>
            <a:ext cx="10733103" cy="5610687"/>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2408166F-18EA-D48A-995E-FD81D8659D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11" y="1003175"/>
            <a:ext cx="10815961" cy="5543929"/>
          </a:xfrm>
          <a:prstGeom prst="rect">
            <a:avLst/>
          </a:prstGeom>
        </p:spPr>
      </p:pic>
    </p:spTree>
    <p:extLst>
      <p:ext uri="{BB962C8B-B14F-4D97-AF65-F5344CB8AC3E}">
        <p14:creationId xmlns:p14="http://schemas.microsoft.com/office/powerpoint/2010/main" val="386843284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using CART:</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645111" y="1003176"/>
            <a:ext cx="10733103" cy="5610687"/>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23F7AB87-E0F4-DFF2-F2B5-9E3598B8D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11" y="929776"/>
            <a:ext cx="10733103" cy="5777303"/>
          </a:xfrm>
          <a:prstGeom prst="rect">
            <a:avLst/>
          </a:prstGeom>
        </p:spPr>
      </p:pic>
    </p:spTree>
    <p:extLst>
      <p:ext uri="{BB962C8B-B14F-4D97-AF65-F5344CB8AC3E}">
        <p14:creationId xmlns:p14="http://schemas.microsoft.com/office/powerpoint/2010/main" val="170415983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using CART:</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645111" y="1003176"/>
            <a:ext cx="10733103" cy="5610687"/>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75095F66-9863-EB90-290B-146E656267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11" y="1003175"/>
            <a:ext cx="10733103" cy="5610687"/>
          </a:xfrm>
          <a:prstGeom prst="rect">
            <a:avLst/>
          </a:prstGeom>
        </p:spPr>
      </p:pic>
    </p:spTree>
    <p:extLst>
      <p:ext uri="{BB962C8B-B14F-4D97-AF65-F5344CB8AC3E}">
        <p14:creationId xmlns:p14="http://schemas.microsoft.com/office/powerpoint/2010/main" val="180843223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using CART:</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645111" y="1003176"/>
            <a:ext cx="10733103" cy="5610687"/>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C8B61720-F871-5327-CD7A-8C3F8DF410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11" y="1003176"/>
            <a:ext cx="10733102" cy="5703904"/>
          </a:xfrm>
          <a:prstGeom prst="rect">
            <a:avLst/>
          </a:prstGeom>
        </p:spPr>
      </p:pic>
    </p:spTree>
    <p:extLst>
      <p:ext uri="{BB962C8B-B14F-4D97-AF65-F5344CB8AC3E}">
        <p14:creationId xmlns:p14="http://schemas.microsoft.com/office/powerpoint/2010/main" val="103185155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using CART:</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645111" y="1003176"/>
            <a:ext cx="10733103" cy="5610687"/>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07319A21-7B68-283F-5545-FF2F381304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11" y="933627"/>
            <a:ext cx="10733103" cy="5680236"/>
          </a:xfrm>
          <a:prstGeom prst="rect">
            <a:avLst/>
          </a:prstGeom>
        </p:spPr>
      </p:pic>
    </p:spTree>
    <p:extLst>
      <p:ext uri="{BB962C8B-B14F-4D97-AF65-F5344CB8AC3E}">
        <p14:creationId xmlns:p14="http://schemas.microsoft.com/office/powerpoint/2010/main" val="116245121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using CART:</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645111" y="1003176"/>
            <a:ext cx="10733103" cy="5610687"/>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CCD0B746-D090-6471-3ED1-BAA3820D70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11" y="922195"/>
            <a:ext cx="10927434" cy="5691668"/>
          </a:xfrm>
          <a:prstGeom prst="rect">
            <a:avLst/>
          </a:prstGeom>
        </p:spPr>
      </p:pic>
    </p:spTree>
    <p:extLst>
      <p:ext uri="{BB962C8B-B14F-4D97-AF65-F5344CB8AC3E}">
        <p14:creationId xmlns:p14="http://schemas.microsoft.com/office/powerpoint/2010/main" val="116533131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using C4.5:</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645111" y="1003176"/>
            <a:ext cx="10733103" cy="5610687"/>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EBC9B29C-5875-B19A-819D-1A31B45F1F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11" y="1003175"/>
            <a:ext cx="10897317" cy="5610687"/>
          </a:xfrm>
          <a:prstGeom prst="rect">
            <a:avLst/>
          </a:prstGeom>
        </p:spPr>
      </p:pic>
    </p:spTree>
    <p:extLst>
      <p:ext uri="{BB962C8B-B14F-4D97-AF65-F5344CB8AC3E}">
        <p14:creationId xmlns:p14="http://schemas.microsoft.com/office/powerpoint/2010/main" val="5285039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719090" y="38396"/>
            <a:ext cx="10525957" cy="644293"/>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Example: Simple linear regression</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301841" y="1038687"/>
            <a:ext cx="11283517" cy="5763161"/>
          </a:xfrm>
        </p:spPr>
        <p:txBody>
          <a:bodyPr>
            <a:noAutofit/>
          </a:bodyPr>
          <a:lstStyle/>
          <a:p>
            <a:pPr algn="just"/>
            <a:endParaRPr lang="en-US" sz="1800" dirty="0">
              <a:solidFill>
                <a:srgbClr val="333333"/>
              </a:solidFill>
              <a:latin typeface="Times New Roman" panose="02020603050405020304" pitchFamily="18" charset="0"/>
              <a:cs typeface="Times New Roman" panose="02020603050405020304" pitchFamily="18" charset="0"/>
            </a:endParaRPr>
          </a:p>
          <a:p>
            <a:endParaRPr lang="en-US" sz="1800" dirty="0">
              <a:solidFill>
                <a:srgbClr val="333333"/>
              </a:solidFill>
              <a:latin typeface="Times New Roman" panose="02020603050405020304" pitchFamily="18" charset="0"/>
              <a:cs typeface="Times New Roman" panose="02020603050405020304" pitchFamily="18" charset="0"/>
            </a:endParaRPr>
          </a:p>
          <a:p>
            <a:endParaRPr lang="en-US" sz="1800" dirty="0">
              <a:solidFill>
                <a:srgbClr val="333333"/>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75B2C07B-65F1-2D5F-06C3-185B1849C2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841" y="905522"/>
            <a:ext cx="11478827" cy="5637321"/>
          </a:xfrm>
          <a:prstGeom prst="rect">
            <a:avLst/>
          </a:prstGeom>
        </p:spPr>
      </p:pic>
    </p:spTree>
    <p:extLst>
      <p:ext uri="{BB962C8B-B14F-4D97-AF65-F5344CB8AC3E}">
        <p14:creationId xmlns:p14="http://schemas.microsoft.com/office/powerpoint/2010/main" val="146261450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using C4.5:</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645111" y="1003176"/>
            <a:ext cx="10733103" cy="5610687"/>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0FE9B51F-58FF-190D-C0D9-39D2F08A40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10" y="1003176"/>
            <a:ext cx="10733103" cy="5610686"/>
          </a:xfrm>
          <a:prstGeom prst="rect">
            <a:avLst/>
          </a:prstGeom>
        </p:spPr>
      </p:pic>
    </p:spTree>
    <p:extLst>
      <p:ext uri="{BB962C8B-B14F-4D97-AF65-F5344CB8AC3E}">
        <p14:creationId xmlns:p14="http://schemas.microsoft.com/office/powerpoint/2010/main" val="342083349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using C4.5:</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645111" y="1003176"/>
            <a:ext cx="10733103" cy="5610687"/>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51528C55-2CBC-6A9A-E114-01EBFF55CD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11" y="849749"/>
            <a:ext cx="10733103" cy="5764114"/>
          </a:xfrm>
          <a:prstGeom prst="rect">
            <a:avLst/>
          </a:prstGeom>
        </p:spPr>
      </p:pic>
    </p:spTree>
    <p:extLst>
      <p:ext uri="{BB962C8B-B14F-4D97-AF65-F5344CB8AC3E}">
        <p14:creationId xmlns:p14="http://schemas.microsoft.com/office/powerpoint/2010/main" val="409967392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using C4.5:</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645111" y="1003176"/>
            <a:ext cx="10733103" cy="5610687"/>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0608177E-2C52-788A-7F98-2672BC4C2D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11" y="914400"/>
            <a:ext cx="10733103" cy="5699463"/>
          </a:xfrm>
          <a:prstGeom prst="rect">
            <a:avLst/>
          </a:prstGeom>
        </p:spPr>
      </p:pic>
    </p:spTree>
    <p:extLst>
      <p:ext uri="{BB962C8B-B14F-4D97-AF65-F5344CB8AC3E}">
        <p14:creationId xmlns:p14="http://schemas.microsoft.com/office/powerpoint/2010/main" val="339091604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using C4.5:</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645111" y="1003176"/>
            <a:ext cx="10733103" cy="5610687"/>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A691FA9F-FADE-755B-C093-75EE777D57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12" y="1112319"/>
            <a:ext cx="10733102" cy="5501544"/>
          </a:xfrm>
          <a:prstGeom prst="rect">
            <a:avLst/>
          </a:prstGeom>
        </p:spPr>
      </p:pic>
    </p:spTree>
    <p:extLst>
      <p:ext uri="{BB962C8B-B14F-4D97-AF65-F5344CB8AC3E}">
        <p14:creationId xmlns:p14="http://schemas.microsoft.com/office/powerpoint/2010/main" val="57844928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using C4.5:</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645111" y="1003176"/>
            <a:ext cx="10733103" cy="5610687"/>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C30606C5-6146-33B2-F045-BFF57781C2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11" y="1003176"/>
            <a:ext cx="10733103" cy="5610687"/>
          </a:xfrm>
          <a:prstGeom prst="rect">
            <a:avLst/>
          </a:prstGeom>
        </p:spPr>
      </p:pic>
    </p:spTree>
    <p:extLst>
      <p:ext uri="{BB962C8B-B14F-4D97-AF65-F5344CB8AC3E}">
        <p14:creationId xmlns:p14="http://schemas.microsoft.com/office/powerpoint/2010/main" val="277908891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using C4.5:</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645111" y="1003176"/>
            <a:ext cx="10733103" cy="5610687"/>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6E74D809-65A5-BDBC-99E6-33978693E7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11" y="1003175"/>
            <a:ext cx="10798206" cy="5610687"/>
          </a:xfrm>
          <a:prstGeom prst="rect">
            <a:avLst/>
          </a:prstGeom>
        </p:spPr>
      </p:pic>
    </p:spTree>
    <p:extLst>
      <p:ext uri="{BB962C8B-B14F-4D97-AF65-F5344CB8AC3E}">
        <p14:creationId xmlns:p14="http://schemas.microsoft.com/office/powerpoint/2010/main" val="111935086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using C4.5:</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645111" y="1003176"/>
            <a:ext cx="10733103" cy="5610687"/>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4D8997A7-5A38-F541-8285-2A2AD87550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10" y="1003176"/>
            <a:ext cx="10733103" cy="5610687"/>
          </a:xfrm>
          <a:prstGeom prst="rect">
            <a:avLst/>
          </a:prstGeom>
        </p:spPr>
      </p:pic>
    </p:spTree>
    <p:extLst>
      <p:ext uri="{BB962C8B-B14F-4D97-AF65-F5344CB8AC3E}">
        <p14:creationId xmlns:p14="http://schemas.microsoft.com/office/powerpoint/2010/main" val="205086617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using C4.5:</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645111" y="1003176"/>
            <a:ext cx="10733103" cy="5610687"/>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DF64F2B2-61B4-CC35-8A10-8BF35A6CB3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12" y="1003176"/>
            <a:ext cx="10733102" cy="5610687"/>
          </a:xfrm>
          <a:prstGeom prst="rect">
            <a:avLst/>
          </a:prstGeom>
        </p:spPr>
      </p:pic>
    </p:spTree>
    <p:extLst>
      <p:ext uri="{BB962C8B-B14F-4D97-AF65-F5344CB8AC3E}">
        <p14:creationId xmlns:p14="http://schemas.microsoft.com/office/powerpoint/2010/main" val="218857960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using C4.5:</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645111" y="1003176"/>
            <a:ext cx="10733103" cy="5610687"/>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116C8C69-7203-8891-5CB1-07B3F13636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11" y="917050"/>
            <a:ext cx="10733103" cy="5696813"/>
          </a:xfrm>
          <a:prstGeom prst="rect">
            <a:avLst/>
          </a:prstGeom>
        </p:spPr>
      </p:pic>
    </p:spTree>
    <p:extLst>
      <p:ext uri="{BB962C8B-B14F-4D97-AF65-F5344CB8AC3E}">
        <p14:creationId xmlns:p14="http://schemas.microsoft.com/office/powerpoint/2010/main" val="263465364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using C4.5:</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645111" y="1003176"/>
            <a:ext cx="10733103" cy="5610687"/>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09315A8A-865F-6687-84ED-A4B6388DD0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11" y="1003175"/>
            <a:ext cx="10733103" cy="5610687"/>
          </a:xfrm>
          <a:prstGeom prst="rect">
            <a:avLst/>
          </a:prstGeom>
        </p:spPr>
      </p:pic>
    </p:spTree>
    <p:extLst>
      <p:ext uri="{BB962C8B-B14F-4D97-AF65-F5344CB8AC3E}">
        <p14:creationId xmlns:p14="http://schemas.microsoft.com/office/powerpoint/2010/main" val="4285988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719090" y="38396"/>
            <a:ext cx="10525957" cy="644293"/>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Example: Simple linear regression</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301841" y="1038687"/>
            <a:ext cx="11283517" cy="5763161"/>
          </a:xfrm>
        </p:spPr>
        <p:txBody>
          <a:bodyPr>
            <a:noAutofit/>
          </a:bodyPr>
          <a:lstStyle/>
          <a:p>
            <a:pPr algn="just"/>
            <a:endParaRPr lang="en-US" sz="1800" dirty="0">
              <a:solidFill>
                <a:srgbClr val="333333"/>
              </a:solidFill>
              <a:latin typeface="Times New Roman" panose="02020603050405020304" pitchFamily="18" charset="0"/>
              <a:cs typeface="Times New Roman" panose="02020603050405020304" pitchFamily="18" charset="0"/>
            </a:endParaRPr>
          </a:p>
          <a:p>
            <a:endParaRPr lang="en-US" sz="1800" dirty="0">
              <a:solidFill>
                <a:srgbClr val="333333"/>
              </a:solidFill>
              <a:latin typeface="Times New Roman" panose="02020603050405020304" pitchFamily="18" charset="0"/>
              <a:cs typeface="Times New Roman" panose="02020603050405020304" pitchFamily="18" charset="0"/>
            </a:endParaRPr>
          </a:p>
          <a:p>
            <a:endParaRPr lang="en-US" sz="1800" dirty="0">
              <a:solidFill>
                <a:srgbClr val="333333"/>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5DF0016-1B4D-2046-8912-80647CE57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768" y="870278"/>
            <a:ext cx="10759734" cy="5637320"/>
          </a:xfrm>
          <a:prstGeom prst="rect">
            <a:avLst/>
          </a:prstGeom>
        </p:spPr>
      </p:pic>
    </p:spTree>
    <p:extLst>
      <p:ext uri="{BB962C8B-B14F-4D97-AF65-F5344CB8AC3E}">
        <p14:creationId xmlns:p14="http://schemas.microsoft.com/office/powerpoint/2010/main" val="157983096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using C4.5:</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645111" y="1003176"/>
            <a:ext cx="10733103" cy="5610687"/>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00882420-778D-35FB-BC68-5BA1923374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10" y="1003176"/>
            <a:ext cx="10733103" cy="5610686"/>
          </a:xfrm>
          <a:prstGeom prst="rect">
            <a:avLst/>
          </a:prstGeom>
        </p:spPr>
      </p:pic>
    </p:spTree>
    <p:extLst>
      <p:ext uri="{BB962C8B-B14F-4D97-AF65-F5344CB8AC3E}">
        <p14:creationId xmlns:p14="http://schemas.microsoft.com/office/powerpoint/2010/main" val="95242719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using C4.5:</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645111" y="1003176"/>
            <a:ext cx="10733103" cy="5610687"/>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C2A60047-A16F-C2F4-A157-1D02E69C84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11" y="1003176"/>
            <a:ext cx="10733102" cy="5610686"/>
          </a:xfrm>
          <a:prstGeom prst="rect">
            <a:avLst/>
          </a:prstGeom>
        </p:spPr>
      </p:pic>
    </p:spTree>
    <p:extLst>
      <p:ext uri="{BB962C8B-B14F-4D97-AF65-F5344CB8AC3E}">
        <p14:creationId xmlns:p14="http://schemas.microsoft.com/office/powerpoint/2010/main" val="91146201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using C4.5:</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645111" y="1003176"/>
            <a:ext cx="10733103" cy="5610687"/>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C2A60047-A16F-C2F4-A157-1D02E69C84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11" y="1003176"/>
            <a:ext cx="10733102" cy="5610686"/>
          </a:xfrm>
          <a:prstGeom prst="rect">
            <a:avLst/>
          </a:prstGeom>
        </p:spPr>
      </p:pic>
    </p:spTree>
    <p:extLst>
      <p:ext uri="{BB962C8B-B14F-4D97-AF65-F5344CB8AC3E}">
        <p14:creationId xmlns:p14="http://schemas.microsoft.com/office/powerpoint/2010/main" val="23838360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using C4.5:</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645111" y="1003176"/>
            <a:ext cx="10733103" cy="5610687"/>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F4F89611-1978-F29E-D6BC-029412C6E3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11" y="1003176"/>
            <a:ext cx="10733103" cy="5703904"/>
          </a:xfrm>
          <a:prstGeom prst="rect">
            <a:avLst/>
          </a:prstGeom>
        </p:spPr>
      </p:pic>
    </p:spTree>
    <p:extLst>
      <p:ext uri="{BB962C8B-B14F-4D97-AF65-F5344CB8AC3E}">
        <p14:creationId xmlns:p14="http://schemas.microsoft.com/office/powerpoint/2010/main" val="54334859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using C4.5:</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645111" y="1003176"/>
            <a:ext cx="10733103" cy="5610687"/>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06E3B6A4-343A-23EB-A046-FC907E1990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10" y="996517"/>
            <a:ext cx="10733103" cy="5617345"/>
          </a:xfrm>
          <a:prstGeom prst="rect">
            <a:avLst/>
          </a:prstGeom>
        </p:spPr>
      </p:pic>
    </p:spTree>
    <p:extLst>
      <p:ext uri="{BB962C8B-B14F-4D97-AF65-F5344CB8AC3E}">
        <p14:creationId xmlns:p14="http://schemas.microsoft.com/office/powerpoint/2010/main" val="22370363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using C4.5:</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645111" y="1003176"/>
            <a:ext cx="10733103" cy="5610687"/>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CE586E09-4828-80BF-F992-0323B8AF10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11" y="1003176"/>
            <a:ext cx="10733103" cy="5610686"/>
          </a:xfrm>
          <a:prstGeom prst="rect">
            <a:avLst/>
          </a:prstGeom>
        </p:spPr>
      </p:pic>
    </p:spTree>
    <p:extLst>
      <p:ext uri="{BB962C8B-B14F-4D97-AF65-F5344CB8AC3E}">
        <p14:creationId xmlns:p14="http://schemas.microsoft.com/office/powerpoint/2010/main" val="65724501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using C4.5:</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645111" y="1003176"/>
            <a:ext cx="10733103" cy="5610687"/>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99B57CBA-D576-EAD2-0B27-D7E4AF64A6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11" y="1003176"/>
            <a:ext cx="10733103" cy="5610686"/>
          </a:xfrm>
          <a:prstGeom prst="rect">
            <a:avLst/>
          </a:prstGeom>
        </p:spPr>
      </p:pic>
    </p:spTree>
    <p:extLst>
      <p:ext uri="{BB962C8B-B14F-4D97-AF65-F5344CB8AC3E}">
        <p14:creationId xmlns:p14="http://schemas.microsoft.com/office/powerpoint/2010/main" val="127598610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using C4.5:</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645111" y="1003176"/>
            <a:ext cx="10733103" cy="5610687"/>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7D1D1D51-5834-01F5-EA39-95C9B4AC00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10" y="1003176"/>
            <a:ext cx="10733103" cy="5703904"/>
          </a:xfrm>
          <a:prstGeom prst="rect">
            <a:avLst/>
          </a:prstGeom>
        </p:spPr>
      </p:pic>
    </p:spTree>
    <p:extLst>
      <p:ext uri="{BB962C8B-B14F-4D97-AF65-F5344CB8AC3E}">
        <p14:creationId xmlns:p14="http://schemas.microsoft.com/office/powerpoint/2010/main" val="384561186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Apriori Algorithm:</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813786" y="861134"/>
            <a:ext cx="10564428" cy="5752730"/>
          </a:xfrm>
        </p:spPr>
        <p:txBody>
          <a:bodyPr>
            <a:noAutofit/>
          </a:bodyPr>
          <a:lstStyle/>
          <a:p>
            <a:pPr algn="just">
              <a:lnSpc>
                <a:spcPct val="100000"/>
              </a:lnSpc>
            </a:pPr>
            <a:r>
              <a:rPr lang="en-US" sz="1800" dirty="0">
                <a:latin typeface="Times New Roman" panose="02020603050405020304" pitchFamily="18" charset="0"/>
                <a:cs typeface="Times New Roman" panose="02020603050405020304" pitchFamily="18" charset="0"/>
              </a:rPr>
              <a:t>Apriori algorithm is given by R. Agrawal and R. Srikant in 1994 for finding frequent itemsets in a dataset for Boolean association rule. </a:t>
            </a:r>
          </a:p>
          <a:p>
            <a:pPr algn="just">
              <a:lnSpc>
                <a:spcPct val="100000"/>
              </a:lnSpc>
            </a:pPr>
            <a:r>
              <a:rPr lang="en-US" sz="1800" dirty="0">
                <a:latin typeface="Times New Roman" panose="02020603050405020304" pitchFamily="18" charset="0"/>
                <a:cs typeface="Times New Roman" panose="02020603050405020304" pitchFamily="18" charset="0"/>
              </a:rPr>
              <a:t>Name of the algorithm is Apriori because it uses </a:t>
            </a:r>
            <a:r>
              <a:rPr lang="en-US" sz="1800" dirty="0">
                <a:solidFill>
                  <a:srgbClr val="00B0F0"/>
                </a:solidFill>
                <a:latin typeface="Times New Roman" panose="02020603050405020304" pitchFamily="18" charset="0"/>
                <a:cs typeface="Times New Roman" panose="02020603050405020304" pitchFamily="18" charset="0"/>
              </a:rPr>
              <a:t>prior knowledge of frequent itemset </a:t>
            </a:r>
            <a:r>
              <a:rPr lang="en-US" sz="1800" dirty="0">
                <a:latin typeface="Times New Roman" panose="02020603050405020304" pitchFamily="18" charset="0"/>
                <a:cs typeface="Times New Roman" panose="02020603050405020304" pitchFamily="18" charset="0"/>
              </a:rPr>
              <a:t>properties. We apply an iterative approach or level-wise search where k-frequent itemsets are used to find k+1 itemsets.</a:t>
            </a: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0010637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How Does the Apriori Algorithm Work?</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813786" y="861134"/>
            <a:ext cx="10564428" cy="5752730"/>
          </a:xfrm>
        </p:spPr>
        <p:txBody>
          <a:bodyPr>
            <a:noAutofit/>
          </a:bodyPr>
          <a:lstStyle/>
          <a:p>
            <a:pPr algn="just">
              <a:lnSpc>
                <a:spcPct val="100000"/>
              </a:lnSpc>
            </a:pPr>
            <a:r>
              <a:rPr lang="en-US" sz="1800" dirty="0">
                <a:latin typeface="Times New Roman" panose="02020603050405020304" pitchFamily="18" charset="0"/>
                <a:cs typeface="Times New Roman" panose="02020603050405020304" pitchFamily="18" charset="0"/>
              </a:rPr>
              <a:t>Step 1: Create a list of all the elements that appear in every transaction and create a frequency table.</a:t>
            </a:r>
          </a:p>
          <a:p>
            <a:pPr algn="just">
              <a:lnSpc>
                <a:spcPct val="100000"/>
              </a:lnSpc>
            </a:pPr>
            <a:r>
              <a:rPr lang="en-US" sz="1800" dirty="0">
                <a:latin typeface="Times New Roman" panose="02020603050405020304" pitchFamily="18" charset="0"/>
                <a:cs typeface="Times New Roman" panose="02020603050405020304" pitchFamily="18" charset="0"/>
              </a:rPr>
              <a:t>Step 2: Set the minimum level of support. Only those elements whose support exceeds or equals the threshold support are significant. </a:t>
            </a:r>
          </a:p>
          <a:p>
            <a:pPr algn="just">
              <a:lnSpc>
                <a:spcPct val="100000"/>
              </a:lnSpc>
            </a:pPr>
            <a:r>
              <a:rPr lang="en-US" sz="1800" dirty="0">
                <a:latin typeface="Times New Roman" panose="02020603050405020304" pitchFamily="18" charset="0"/>
                <a:cs typeface="Times New Roman" panose="02020603050405020304" pitchFamily="18" charset="0"/>
              </a:rPr>
              <a:t>Step 3: All potential pairings of important elements must be made, bearing in mind that AB and BA are interchangeable. </a:t>
            </a:r>
          </a:p>
          <a:p>
            <a:pPr algn="just">
              <a:lnSpc>
                <a:spcPct val="100000"/>
              </a:lnSpc>
            </a:pPr>
            <a:r>
              <a:rPr lang="en-US" sz="1800" dirty="0">
                <a:latin typeface="Times New Roman" panose="02020603050405020304" pitchFamily="18" charset="0"/>
                <a:cs typeface="Times New Roman" panose="02020603050405020304" pitchFamily="18" charset="0"/>
              </a:rPr>
              <a:t>Step 4: Tally the number of times each pair appears in a transaction.</a:t>
            </a:r>
          </a:p>
          <a:p>
            <a:pPr algn="just">
              <a:lnSpc>
                <a:spcPct val="100000"/>
              </a:lnSpc>
            </a:pPr>
            <a:r>
              <a:rPr lang="en-US" sz="1800" dirty="0">
                <a:latin typeface="Times New Roman" panose="02020603050405020304" pitchFamily="18" charset="0"/>
                <a:cs typeface="Times New Roman" panose="02020603050405020304" pitchFamily="18" charset="0"/>
              </a:rPr>
              <a:t>Step 5: Only those sets of data that meet the criterion of support are significant. </a:t>
            </a:r>
          </a:p>
          <a:p>
            <a:pPr algn="just">
              <a:lnSpc>
                <a:spcPct val="100000"/>
              </a:lnSpc>
            </a:pPr>
            <a:r>
              <a:rPr lang="en-US" sz="1800" dirty="0">
                <a:latin typeface="Times New Roman" panose="02020603050405020304" pitchFamily="18" charset="0"/>
                <a:cs typeface="Times New Roman" panose="02020603050405020304" pitchFamily="18" charset="0"/>
              </a:rPr>
              <a:t>Step 6: Now, suppose you want to find a set of three things that may be bought together. A rule, known as self-join, is needed to build a three-item set. The item pairings OP, OB, PB, and PM state that two combinations with the same initial letter are sought from these sets.</a:t>
            </a:r>
          </a:p>
          <a:p>
            <a:pPr algn="just">
              <a:lnSpc>
                <a:spcPct val="100000"/>
              </a:lnSpc>
            </a:pPr>
            <a:r>
              <a:rPr lang="en-US" sz="1800" dirty="0">
                <a:latin typeface="Times New Roman" panose="02020603050405020304" pitchFamily="18" charset="0"/>
                <a:cs typeface="Times New Roman" panose="02020603050405020304" pitchFamily="18" charset="0"/>
              </a:rPr>
              <a:t>OPB is the result of OP and OB.</a:t>
            </a:r>
          </a:p>
          <a:p>
            <a:pPr algn="just">
              <a:lnSpc>
                <a:spcPct val="100000"/>
              </a:lnSpc>
            </a:pPr>
            <a:r>
              <a:rPr lang="en-US" sz="1800" dirty="0">
                <a:latin typeface="Times New Roman" panose="02020603050405020304" pitchFamily="18" charset="0"/>
                <a:cs typeface="Times New Roman" panose="02020603050405020304" pitchFamily="18" charset="0"/>
              </a:rPr>
              <a:t>PBM  is the result of PB and PM.</a:t>
            </a:r>
          </a:p>
          <a:p>
            <a:pPr algn="just">
              <a:lnSpc>
                <a:spcPct val="100000"/>
              </a:lnSpc>
            </a:pPr>
            <a:r>
              <a:rPr lang="en-US" sz="1800" dirty="0">
                <a:latin typeface="Times New Roman" panose="02020603050405020304" pitchFamily="18" charset="0"/>
                <a:cs typeface="Times New Roman" panose="02020603050405020304" pitchFamily="18" charset="0"/>
              </a:rPr>
              <a:t>Step 7: When the threshold criterion is applied again, you'll get the significant itemset. </a:t>
            </a: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785579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719090" y="38396"/>
            <a:ext cx="10525957" cy="644293"/>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Example: Simple linear regression</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301841" y="1038687"/>
            <a:ext cx="11283517" cy="5763161"/>
          </a:xfrm>
        </p:spPr>
        <p:txBody>
          <a:bodyPr>
            <a:noAutofit/>
          </a:bodyPr>
          <a:lstStyle/>
          <a:p>
            <a:pPr algn="just"/>
            <a:endParaRPr lang="en-US" sz="1800" dirty="0">
              <a:solidFill>
                <a:srgbClr val="333333"/>
              </a:solidFill>
              <a:latin typeface="Times New Roman" panose="02020603050405020304" pitchFamily="18" charset="0"/>
              <a:cs typeface="Times New Roman" panose="02020603050405020304" pitchFamily="18" charset="0"/>
            </a:endParaRPr>
          </a:p>
          <a:p>
            <a:endParaRPr lang="en-US" sz="1800" dirty="0">
              <a:solidFill>
                <a:srgbClr val="333333"/>
              </a:solidFill>
              <a:latin typeface="Times New Roman" panose="02020603050405020304" pitchFamily="18" charset="0"/>
              <a:cs typeface="Times New Roman" panose="02020603050405020304" pitchFamily="18" charset="0"/>
            </a:endParaRPr>
          </a:p>
          <a:p>
            <a:endParaRPr lang="en-US" sz="1800" dirty="0">
              <a:solidFill>
                <a:srgbClr val="333333"/>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B06BDEA8-B7FB-235E-73E3-940A745DB9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660" y="958788"/>
            <a:ext cx="11212497" cy="5637321"/>
          </a:xfrm>
          <a:prstGeom prst="rect">
            <a:avLst/>
          </a:prstGeom>
        </p:spPr>
      </p:pic>
    </p:spTree>
    <p:extLst>
      <p:ext uri="{BB962C8B-B14F-4D97-AF65-F5344CB8AC3E}">
        <p14:creationId xmlns:p14="http://schemas.microsoft.com/office/powerpoint/2010/main" val="132903299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Components of Apriori algorithm:</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813786" y="861134"/>
            <a:ext cx="10564428" cy="5752730"/>
          </a:xfrm>
        </p:spPr>
        <p:txBody>
          <a:bodyPr>
            <a:noAutofit/>
          </a:bodyPr>
          <a:lstStyle/>
          <a:p>
            <a:pPr algn="just">
              <a:lnSpc>
                <a:spcPct val="150000"/>
              </a:lnSpc>
            </a:pPr>
            <a:r>
              <a:rPr lang="en-US" sz="1800" b="0" i="0" dirty="0">
                <a:solidFill>
                  <a:srgbClr val="333333"/>
                </a:solidFill>
                <a:effectLst/>
                <a:latin typeface="Times New Roman" panose="02020603050405020304" pitchFamily="18" charset="0"/>
                <a:cs typeface="Times New Roman" panose="02020603050405020304" pitchFamily="18" charset="0"/>
              </a:rPr>
              <a:t>The given three components comprise the </a:t>
            </a:r>
            <a:r>
              <a:rPr lang="en-US" sz="1800" b="0" i="0" dirty="0" err="1">
                <a:solidFill>
                  <a:srgbClr val="333333"/>
                </a:solidFill>
                <a:effectLst/>
                <a:latin typeface="Times New Roman" panose="02020603050405020304" pitchFamily="18" charset="0"/>
                <a:cs typeface="Times New Roman" panose="02020603050405020304" pitchFamily="18" charset="0"/>
              </a:rPr>
              <a:t>apriori</a:t>
            </a:r>
            <a:r>
              <a:rPr lang="en-US" sz="1800" b="0" i="0" dirty="0">
                <a:solidFill>
                  <a:srgbClr val="333333"/>
                </a:solidFill>
                <a:effectLst/>
                <a:latin typeface="Times New Roman" panose="02020603050405020304" pitchFamily="18" charset="0"/>
                <a:cs typeface="Times New Roman" panose="02020603050405020304" pitchFamily="18" charset="0"/>
              </a:rPr>
              <a:t> algorithm.</a:t>
            </a:r>
          </a:p>
          <a:p>
            <a:pPr algn="just">
              <a:lnSpc>
                <a:spcPct val="150000"/>
              </a:lnSpc>
              <a:buFont typeface="+mj-lt"/>
              <a:buAutoNum type="arabicPeriod"/>
            </a:pPr>
            <a:r>
              <a:rPr lang="en-US" sz="1800" b="0" i="0" dirty="0">
                <a:solidFill>
                  <a:srgbClr val="000000"/>
                </a:solidFill>
                <a:effectLst/>
                <a:latin typeface="Times New Roman" panose="02020603050405020304" pitchFamily="18" charset="0"/>
                <a:cs typeface="Times New Roman" panose="02020603050405020304" pitchFamily="18" charset="0"/>
              </a:rPr>
              <a:t>Support</a:t>
            </a:r>
          </a:p>
          <a:p>
            <a:pPr algn="just">
              <a:lnSpc>
                <a:spcPct val="150000"/>
              </a:lnSpc>
              <a:buFont typeface="+mj-lt"/>
              <a:buAutoNum type="arabicPeriod"/>
            </a:pPr>
            <a:r>
              <a:rPr lang="en-US" sz="1800" b="0" i="0" dirty="0">
                <a:solidFill>
                  <a:srgbClr val="000000"/>
                </a:solidFill>
                <a:effectLst/>
                <a:latin typeface="Times New Roman" panose="02020603050405020304" pitchFamily="18" charset="0"/>
                <a:cs typeface="Times New Roman" panose="02020603050405020304" pitchFamily="18" charset="0"/>
              </a:rPr>
              <a:t>Confidence</a:t>
            </a:r>
          </a:p>
          <a:p>
            <a:pPr algn="just">
              <a:lnSpc>
                <a:spcPct val="150000"/>
              </a:lnSpc>
              <a:buFont typeface="+mj-lt"/>
              <a:buAutoNum type="arabicPeriod"/>
            </a:pPr>
            <a:r>
              <a:rPr lang="en-US" sz="1800" b="0" i="0" dirty="0">
                <a:solidFill>
                  <a:srgbClr val="000000"/>
                </a:solidFill>
                <a:effectLst/>
                <a:latin typeface="Times New Roman" panose="02020603050405020304" pitchFamily="18" charset="0"/>
                <a:cs typeface="Times New Roman" panose="02020603050405020304" pitchFamily="18" charset="0"/>
              </a:rPr>
              <a:t>Lift</a:t>
            </a:r>
          </a:p>
          <a:p>
            <a:pPr algn="just">
              <a:lnSpc>
                <a:spcPct val="150000"/>
              </a:lnSpc>
            </a:pPr>
            <a:r>
              <a:rPr lang="en-US" sz="1800" b="0" i="0" dirty="0">
                <a:solidFill>
                  <a:srgbClr val="333333"/>
                </a:solidFill>
                <a:effectLst/>
                <a:latin typeface="Times New Roman" panose="02020603050405020304" pitchFamily="18" charset="0"/>
                <a:cs typeface="Times New Roman" panose="02020603050405020304" pitchFamily="18" charset="0"/>
              </a:rPr>
              <a:t>Let's take an example to understand this concept.</a:t>
            </a:r>
          </a:p>
          <a:p>
            <a:pPr algn="just">
              <a:lnSpc>
                <a:spcPct val="150000"/>
              </a:lnSpc>
            </a:pPr>
            <a:r>
              <a:rPr lang="en-US" sz="1800" b="0" i="0" dirty="0">
                <a:solidFill>
                  <a:srgbClr val="333333"/>
                </a:solidFill>
                <a:effectLst/>
                <a:latin typeface="Times New Roman" panose="02020603050405020304" pitchFamily="18" charset="0"/>
                <a:cs typeface="Times New Roman" panose="02020603050405020304" pitchFamily="18" charset="0"/>
              </a:rPr>
              <a:t>Suppose you have 4000 customers transactions in a Big Bazar. You have to calculate the Support, Confidence, and Lift for two products, and you may say Biscuits and Chocolate. This is because customers frequently buy these two items together.</a:t>
            </a:r>
          </a:p>
          <a:p>
            <a:pPr algn="just">
              <a:lnSpc>
                <a:spcPct val="150000"/>
              </a:lnSpc>
            </a:pPr>
            <a:r>
              <a:rPr lang="en-US" sz="1800" b="0" i="0" dirty="0">
                <a:solidFill>
                  <a:srgbClr val="333333"/>
                </a:solidFill>
                <a:effectLst/>
                <a:latin typeface="Times New Roman" panose="02020603050405020304" pitchFamily="18" charset="0"/>
                <a:cs typeface="Times New Roman" panose="02020603050405020304" pitchFamily="18" charset="0"/>
              </a:rPr>
              <a:t>Out of 4000 transactions, </a:t>
            </a:r>
            <a:r>
              <a:rPr lang="en-US" sz="1800" b="0" i="0" dirty="0">
                <a:solidFill>
                  <a:srgbClr val="00B0F0"/>
                </a:solidFill>
                <a:effectLst/>
                <a:latin typeface="Times New Roman" panose="02020603050405020304" pitchFamily="18" charset="0"/>
                <a:cs typeface="Times New Roman" panose="02020603050405020304" pitchFamily="18" charset="0"/>
              </a:rPr>
              <a:t>400 contain Biscuits</a:t>
            </a:r>
            <a:r>
              <a:rPr lang="en-US" sz="1800" b="0" i="0" dirty="0">
                <a:solidFill>
                  <a:srgbClr val="333333"/>
                </a:solidFill>
                <a:effectLst/>
                <a:latin typeface="Times New Roman" panose="02020603050405020304" pitchFamily="18" charset="0"/>
                <a:cs typeface="Times New Roman" panose="02020603050405020304" pitchFamily="18" charset="0"/>
              </a:rPr>
              <a:t>, whereas </a:t>
            </a:r>
            <a:r>
              <a:rPr lang="en-US" sz="1800" b="0" i="0" dirty="0">
                <a:solidFill>
                  <a:srgbClr val="00B0F0"/>
                </a:solidFill>
                <a:effectLst/>
                <a:latin typeface="Times New Roman" panose="02020603050405020304" pitchFamily="18" charset="0"/>
                <a:cs typeface="Times New Roman" panose="02020603050405020304" pitchFamily="18" charset="0"/>
              </a:rPr>
              <a:t>600 contain Chocolate</a:t>
            </a:r>
            <a:r>
              <a:rPr lang="en-US" sz="1800" b="0" i="0" dirty="0">
                <a:solidFill>
                  <a:srgbClr val="333333"/>
                </a:solidFill>
                <a:effectLst/>
                <a:latin typeface="Times New Roman" panose="02020603050405020304" pitchFamily="18" charset="0"/>
                <a:cs typeface="Times New Roman" panose="02020603050405020304" pitchFamily="18" charset="0"/>
              </a:rPr>
              <a:t>, and these </a:t>
            </a:r>
            <a:r>
              <a:rPr lang="en-US" sz="1800" b="0" i="0" dirty="0">
                <a:solidFill>
                  <a:srgbClr val="00B0F0"/>
                </a:solidFill>
                <a:effectLst/>
                <a:latin typeface="Times New Roman" panose="02020603050405020304" pitchFamily="18" charset="0"/>
                <a:cs typeface="Times New Roman" panose="02020603050405020304" pitchFamily="18" charset="0"/>
              </a:rPr>
              <a:t>600 transactions include a 200 that includes Biscuits and chocolates</a:t>
            </a:r>
            <a:r>
              <a:rPr lang="en-US" sz="1800" b="0" i="0" dirty="0">
                <a:solidFill>
                  <a:srgbClr val="333333"/>
                </a:solidFill>
                <a:effectLst/>
                <a:latin typeface="Times New Roman" panose="02020603050405020304" pitchFamily="18" charset="0"/>
                <a:cs typeface="Times New Roman" panose="02020603050405020304" pitchFamily="18" charset="0"/>
              </a:rPr>
              <a:t>. Using this data, we will find out the support, confidence, and lift.</a:t>
            </a:r>
          </a:p>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9170464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Components of Apriori algorithm:</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461639" y="861134"/>
            <a:ext cx="11407805" cy="5752730"/>
          </a:xfrm>
        </p:spPr>
        <p:txBody>
          <a:bodyPr>
            <a:noAutofit/>
          </a:bodyPr>
          <a:lstStyle/>
          <a:p>
            <a:pPr marL="342900" indent="-342900" algn="just">
              <a:lnSpc>
                <a:spcPct val="100000"/>
              </a:lnSpc>
              <a:buFont typeface="+mj-lt"/>
              <a:buAutoNum type="arabicPeriod"/>
            </a:pPr>
            <a:r>
              <a:rPr lang="en-US" sz="1800" dirty="0">
                <a:solidFill>
                  <a:srgbClr val="00B0F0"/>
                </a:solidFill>
                <a:latin typeface="Times New Roman" panose="02020603050405020304" pitchFamily="18" charset="0"/>
                <a:cs typeface="Times New Roman" panose="02020603050405020304" pitchFamily="18" charset="0"/>
              </a:rPr>
              <a:t>Support</a:t>
            </a:r>
            <a:r>
              <a:rPr lang="en-US" sz="1800" dirty="0">
                <a:latin typeface="Times New Roman" panose="02020603050405020304" pitchFamily="18" charset="0"/>
                <a:cs typeface="Times New Roman" panose="02020603050405020304" pitchFamily="18" charset="0"/>
              </a:rPr>
              <a:t> refers to the default popularity of any product. You find the support as a quotient of the division of the number of transactions comprising that product by the total number of transactions. Hence, we get</a:t>
            </a:r>
          </a:p>
          <a:p>
            <a:pPr algn="just">
              <a:lnSpc>
                <a:spcPct val="100000"/>
              </a:lnSpc>
            </a:pPr>
            <a:r>
              <a:rPr lang="en-US" sz="1800" dirty="0">
                <a:latin typeface="Times New Roman" panose="02020603050405020304" pitchFamily="18" charset="0"/>
                <a:cs typeface="Times New Roman" panose="02020603050405020304" pitchFamily="18" charset="0"/>
              </a:rPr>
              <a:t>		Support (Biscuits) = (Transactions relating biscuits) / (Total transactions)</a:t>
            </a:r>
          </a:p>
          <a:p>
            <a:pPr algn="just">
              <a:lnSpc>
                <a:spcPct val="100000"/>
              </a:lnSpc>
            </a:pPr>
            <a:r>
              <a:rPr lang="en-US" sz="1800" dirty="0">
                <a:latin typeface="Times New Roman" panose="02020603050405020304" pitchFamily="18" charset="0"/>
                <a:cs typeface="Times New Roman" panose="02020603050405020304" pitchFamily="18" charset="0"/>
              </a:rPr>
              <a:t>		= 400/4000 = 10 percent.</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marL="342900" indent="-342900" algn="just">
              <a:lnSpc>
                <a:spcPct val="100000"/>
              </a:lnSpc>
              <a:buFont typeface="+mj-lt"/>
              <a:buAutoNum type="arabicPeriod" startAt="2"/>
            </a:pPr>
            <a:r>
              <a:rPr lang="en-US" sz="1800" dirty="0">
                <a:solidFill>
                  <a:srgbClr val="00B0F0"/>
                </a:solidFill>
                <a:latin typeface="Times New Roman" panose="02020603050405020304" pitchFamily="18" charset="0"/>
                <a:cs typeface="Times New Roman" panose="02020603050405020304" pitchFamily="18" charset="0"/>
              </a:rPr>
              <a:t>Confidence</a:t>
            </a:r>
            <a:r>
              <a:rPr lang="en-US" sz="1800" dirty="0">
                <a:latin typeface="Times New Roman" panose="02020603050405020304" pitchFamily="18" charset="0"/>
                <a:cs typeface="Times New Roman" panose="02020603050405020304" pitchFamily="18" charset="0"/>
              </a:rPr>
              <a:t> refers to the possibility that the customers bought both biscuits and chocolates together. So, you need to divide the number of transactions that comprise both biscuits and chocolates by the total number of transactions to get the confidence.</a:t>
            </a:r>
          </a:p>
          <a:p>
            <a:pPr algn="just">
              <a:lnSpc>
                <a:spcPct val="100000"/>
              </a:lnSpc>
            </a:pPr>
            <a:r>
              <a:rPr lang="en-US" sz="1800" dirty="0">
                <a:latin typeface="Times New Roman" panose="02020603050405020304" pitchFamily="18" charset="0"/>
                <a:cs typeface="Times New Roman" panose="02020603050405020304" pitchFamily="18" charset="0"/>
              </a:rPr>
              <a:t>	Confidence = (Transactions relating both biscuits and Chocolate) / (Total transactions involving Biscuits)</a:t>
            </a:r>
          </a:p>
          <a:p>
            <a:pPr algn="just">
              <a:lnSpc>
                <a:spcPct val="100000"/>
              </a:lnSpc>
            </a:pPr>
            <a:r>
              <a:rPr lang="en-US" sz="1800" dirty="0">
                <a:latin typeface="Times New Roman" panose="02020603050405020304" pitchFamily="18" charset="0"/>
                <a:cs typeface="Times New Roman" panose="02020603050405020304" pitchFamily="18" charset="0"/>
              </a:rPr>
              <a:t>		= 200/400 = 50 percent.</a:t>
            </a:r>
          </a:p>
          <a:p>
            <a:pPr algn="just">
              <a:lnSpc>
                <a:spcPct val="100000"/>
              </a:lnSpc>
            </a:pPr>
            <a:r>
              <a:rPr lang="en-US" sz="1800" dirty="0">
                <a:latin typeface="Times New Roman" panose="02020603050405020304" pitchFamily="18" charset="0"/>
                <a:cs typeface="Times New Roman" panose="02020603050405020304" pitchFamily="18" charset="0"/>
              </a:rPr>
              <a:t>It means that </a:t>
            </a:r>
            <a:r>
              <a:rPr lang="en-US" sz="1800" dirty="0">
                <a:solidFill>
                  <a:srgbClr val="00B0F0"/>
                </a:solidFill>
                <a:latin typeface="Times New Roman" panose="02020603050405020304" pitchFamily="18" charset="0"/>
                <a:cs typeface="Times New Roman" panose="02020603050405020304" pitchFamily="18" charset="0"/>
              </a:rPr>
              <a:t>50 percent of customers who bought biscuits bought chocolates also</a:t>
            </a:r>
            <a:r>
              <a:rPr lang="en-US" sz="1800" dirty="0">
                <a:latin typeface="Times New Roman" panose="02020603050405020304" pitchFamily="18" charset="0"/>
                <a:cs typeface="Times New Roman" panose="02020603050405020304" pitchFamily="18" charset="0"/>
              </a:rPr>
              <a:t>.</a:t>
            </a:r>
          </a:p>
          <a:p>
            <a:pPr algn="just">
              <a:lnSpc>
                <a:spcPct val="100000"/>
              </a:lnSpc>
            </a:pPr>
            <a:r>
              <a:rPr lang="en-US" sz="1800" dirty="0">
                <a:latin typeface="Times New Roman" panose="02020603050405020304" pitchFamily="18" charset="0"/>
                <a:cs typeface="Times New Roman" panose="02020603050405020304" pitchFamily="18" charset="0"/>
              </a:rPr>
              <a:t>lift refers to the increase in the ratio of the sale of chocolates when you sell biscuits. The mathematical equations of lift are given below.</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r>
              <a:rPr lang="en-US" sz="1800" dirty="0">
                <a:latin typeface="Times New Roman" panose="02020603050405020304" pitchFamily="18" charset="0"/>
                <a:cs typeface="Times New Roman" panose="02020603050405020304" pitchFamily="18" charset="0"/>
              </a:rPr>
              <a:t>Lift = (Confidence (Biscuits - chocolates)/ (Support (Biscuits)</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r>
              <a:rPr lang="en-US" sz="1800" dirty="0">
                <a:latin typeface="Times New Roman" panose="02020603050405020304" pitchFamily="18" charset="0"/>
                <a:cs typeface="Times New Roman" panose="02020603050405020304" pitchFamily="18" charset="0"/>
              </a:rPr>
              <a:t>= 50/10 = 5</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r>
              <a:rPr lang="en-US" sz="1800" dirty="0">
                <a:latin typeface="Times New Roman" panose="02020603050405020304" pitchFamily="18" charset="0"/>
                <a:cs typeface="Times New Roman" panose="02020603050405020304" pitchFamily="18" charset="0"/>
              </a:rPr>
              <a:t>It means that the probability of people buying both biscuits and chocolates together is five times more than that of purchasing the biscuits alone. If the lift value is below one, it requires that the people are unlikely to buy both the items together. Larger the value, the better is the combination.</a:t>
            </a: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1916982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Components of Apriori algorithm:</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461639" y="1225118"/>
            <a:ext cx="11407805" cy="5388746"/>
          </a:xfrm>
        </p:spPr>
        <p:txBody>
          <a:bodyPr>
            <a:noAutofit/>
          </a:bodyPr>
          <a:lstStyle/>
          <a:p>
            <a:pPr marL="342900" indent="-342900" algn="just">
              <a:lnSpc>
                <a:spcPct val="100000"/>
              </a:lnSpc>
              <a:buFont typeface="+mj-lt"/>
              <a:buAutoNum type="arabicPeriod" startAt="3"/>
            </a:pPr>
            <a:r>
              <a:rPr lang="en-US" sz="1800" dirty="0">
                <a:solidFill>
                  <a:srgbClr val="00B0F0"/>
                </a:solidFill>
                <a:latin typeface="Times New Roman" panose="02020603050405020304" pitchFamily="18" charset="0"/>
                <a:cs typeface="Times New Roman" panose="02020603050405020304" pitchFamily="18" charset="0"/>
              </a:rPr>
              <a:t>lift</a:t>
            </a:r>
            <a:r>
              <a:rPr lang="en-US" sz="1800" dirty="0">
                <a:latin typeface="Times New Roman" panose="02020603050405020304" pitchFamily="18" charset="0"/>
                <a:cs typeface="Times New Roman" panose="02020603050405020304" pitchFamily="18" charset="0"/>
              </a:rPr>
              <a:t> refers to the increase in the ratio of the sale of chocolates when you sell biscuits. The mathematical equations of lift are given below.</a:t>
            </a:r>
          </a:p>
          <a:p>
            <a:pPr algn="just">
              <a:lnSpc>
                <a:spcPct val="100000"/>
              </a:lnSpc>
            </a:pPr>
            <a:r>
              <a:rPr lang="en-US" sz="1800" dirty="0">
                <a:latin typeface="Times New Roman" panose="02020603050405020304" pitchFamily="18" charset="0"/>
                <a:cs typeface="Times New Roman" panose="02020603050405020304" pitchFamily="18" charset="0"/>
              </a:rPr>
              <a:t>	Lift = (Confidence (Biscuits - chocolates)/ (Support (Biscuits)</a:t>
            </a:r>
          </a:p>
          <a:p>
            <a:pPr algn="just">
              <a:lnSpc>
                <a:spcPct val="100000"/>
              </a:lnSpc>
            </a:pPr>
            <a:r>
              <a:rPr lang="en-US" sz="1800" dirty="0">
                <a:latin typeface="Times New Roman" panose="02020603050405020304" pitchFamily="18" charset="0"/>
                <a:cs typeface="Times New Roman" panose="02020603050405020304" pitchFamily="18" charset="0"/>
              </a:rPr>
              <a:t>		= 50/10 = 5</a:t>
            </a:r>
          </a:p>
          <a:p>
            <a:pPr algn="just">
              <a:lnSpc>
                <a:spcPct val="100000"/>
              </a:lnSpc>
            </a:pPr>
            <a:r>
              <a:rPr lang="en-US" sz="1800" dirty="0">
                <a:latin typeface="Times New Roman" panose="02020603050405020304" pitchFamily="18" charset="0"/>
                <a:cs typeface="Times New Roman" panose="02020603050405020304" pitchFamily="18" charset="0"/>
              </a:rPr>
              <a:t>It means that the </a:t>
            </a:r>
            <a:r>
              <a:rPr lang="en-US" sz="1800" dirty="0">
                <a:solidFill>
                  <a:srgbClr val="00B0F0"/>
                </a:solidFill>
                <a:latin typeface="Times New Roman" panose="02020603050405020304" pitchFamily="18" charset="0"/>
                <a:cs typeface="Times New Roman" panose="02020603050405020304" pitchFamily="18" charset="0"/>
              </a:rPr>
              <a:t>probability of people buying both biscuits and chocolates together is five times more than that of purchasing the biscuits alone</a:t>
            </a:r>
            <a:r>
              <a:rPr lang="en-US" sz="1800" dirty="0">
                <a:latin typeface="Times New Roman" panose="02020603050405020304" pitchFamily="18" charset="0"/>
                <a:cs typeface="Times New Roman" panose="02020603050405020304" pitchFamily="18" charset="0"/>
              </a:rPr>
              <a:t>. </a:t>
            </a:r>
          </a:p>
          <a:p>
            <a:pPr algn="just">
              <a:lnSpc>
                <a:spcPct val="100000"/>
              </a:lnSpc>
            </a:pPr>
            <a:r>
              <a:rPr lang="en-US" sz="1800" dirty="0">
                <a:latin typeface="Times New Roman" panose="02020603050405020304" pitchFamily="18" charset="0"/>
                <a:cs typeface="Times New Roman" panose="02020603050405020304" pitchFamily="18" charset="0"/>
              </a:rPr>
              <a:t>If the lift value is below </a:t>
            </a:r>
            <a:r>
              <a:rPr lang="en-US" sz="1800" dirty="0">
                <a:solidFill>
                  <a:srgbClr val="00B0F0"/>
                </a:solidFill>
                <a:latin typeface="Times New Roman" panose="02020603050405020304" pitchFamily="18" charset="0"/>
                <a:cs typeface="Times New Roman" panose="02020603050405020304" pitchFamily="18" charset="0"/>
              </a:rPr>
              <a:t>one</a:t>
            </a:r>
            <a:r>
              <a:rPr lang="en-US" sz="1800" dirty="0">
                <a:latin typeface="Times New Roman" panose="02020603050405020304" pitchFamily="18" charset="0"/>
                <a:cs typeface="Times New Roman" panose="02020603050405020304" pitchFamily="18" charset="0"/>
              </a:rPr>
              <a:t>, it requires that the people are unlikely to buy both the items together. Larger the value, the better is the combination.</a:t>
            </a: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7429919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719090" y="38396"/>
            <a:ext cx="10525957" cy="644293"/>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Reference:</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390618" y="682689"/>
            <a:ext cx="11283517" cy="5966685"/>
          </a:xfrm>
        </p:spPr>
        <p:txBody>
          <a:bodyPr>
            <a:noAutofit/>
          </a:bodyPr>
          <a:lstStyle/>
          <a:p>
            <a:pPr marL="342900" indent="-342900" algn="just">
              <a:lnSpc>
                <a:spcPct val="150000"/>
              </a:lnSpc>
              <a:buFont typeface="+mj-lt"/>
              <a:buAutoNum type="arabicPeriod"/>
            </a:pPr>
            <a:r>
              <a:rPr lang="en-US" sz="1800" dirty="0">
                <a:solidFill>
                  <a:srgbClr val="0070C0"/>
                </a:solidFill>
                <a:latin typeface="Times New Roman" panose="02020603050405020304" pitchFamily="18" charset="0"/>
                <a:cs typeface="Times New Roman" panose="02020603050405020304" pitchFamily="18" charset="0"/>
                <a:hlinkClick r:id="rId2"/>
              </a:rPr>
              <a:t>https://www.javatpoint.com/machine-learning-polynomial-regression</a:t>
            </a:r>
            <a:endParaRPr lang="en-US" sz="1800" dirty="0">
              <a:solidFill>
                <a:srgbClr val="0070C0"/>
              </a:solidFill>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a:pPr>
            <a:r>
              <a:rPr lang="en-US" sz="1800" dirty="0">
                <a:solidFill>
                  <a:srgbClr val="0070C0"/>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https://sparkbyexamples.com/machine-learning/logistic-regression-explained-with-examples/</a:t>
            </a:r>
            <a:endParaRPr lang="en-US" sz="1800" dirty="0">
              <a:solidFill>
                <a:srgbClr val="0070C0"/>
              </a:solidFill>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a:pPr>
            <a:r>
              <a:rPr lang="en-US" sz="1800" dirty="0">
                <a:solidFill>
                  <a:srgbClr val="0070C0"/>
                </a:solidFill>
                <a:latin typeface="Times New Roman" panose="02020603050405020304" pitchFamily="18" charset="0"/>
                <a:cs typeface="Times New Roman" panose="02020603050405020304" pitchFamily="18" charset="0"/>
                <a:hlinkClick r:id="rId4"/>
              </a:rPr>
              <a:t>https://www.analyticsvidhya.com/blog/2020/06/auc-roc-curve-machine-learning/</a:t>
            </a:r>
            <a:r>
              <a:rPr lang="en-US" sz="1800" dirty="0">
                <a:solidFill>
                  <a:srgbClr val="0070C0"/>
                </a:solidFill>
                <a:latin typeface="Times New Roman" panose="02020603050405020304" pitchFamily="18" charset="0"/>
                <a:cs typeface="Times New Roman" panose="02020603050405020304" pitchFamily="18" charset="0"/>
              </a:rPr>
              <a:t>?</a:t>
            </a:r>
          </a:p>
          <a:p>
            <a:pPr marL="342900" indent="-342900" algn="just">
              <a:lnSpc>
                <a:spcPct val="150000"/>
              </a:lnSpc>
              <a:buFont typeface="+mj-lt"/>
              <a:buAutoNum type="arabicPeriod"/>
            </a:pPr>
            <a:r>
              <a:rPr lang="en-US" sz="1800" dirty="0">
                <a:solidFill>
                  <a:srgbClr val="0070C0"/>
                </a:solidFill>
                <a:latin typeface="Times New Roman" panose="02020603050405020304" pitchFamily="18" charset="0"/>
                <a:cs typeface="Times New Roman" panose="02020603050405020304" pitchFamily="18" charset="0"/>
              </a:rPr>
              <a:t>https://towardsdatascience.com/understanding-auc-roc-curve-68b2303cc9c5</a:t>
            </a:r>
          </a:p>
          <a:p>
            <a:pPr marL="342900" indent="-342900" algn="just">
              <a:lnSpc>
                <a:spcPct val="150000"/>
              </a:lnSpc>
              <a:buFont typeface="+mj-lt"/>
              <a:buAutoNum type="arabicPeriod"/>
            </a:pPr>
            <a:r>
              <a:rPr lang="en-US" sz="1800" dirty="0">
                <a:solidFill>
                  <a:srgbClr val="0070C0"/>
                </a:solidFill>
                <a:latin typeface="Times New Roman" panose="02020603050405020304" pitchFamily="18" charset="0"/>
                <a:cs typeface="Times New Roman" panose="02020603050405020304" pitchFamily="18" charset="0"/>
                <a:hlinkClick r:id="rId5"/>
              </a:rPr>
              <a:t>https://www.javatpoint.com/machine-learning-support-vector-machine-algorithm</a:t>
            </a:r>
            <a:endParaRPr lang="en-US" sz="1800" dirty="0">
              <a:solidFill>
                <a:srgbClr val="0070C0"/>
              </a:solidFill>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a:pPr>
            <a:r>
              <a:rPr lang="en-US" sz="1800" dirty="0">
                <a:solidFill>
                  <a:srgbClr val="0070C0"/>
                </a:solidFill>
                <a:latin typeface="Times New Roman" panose="02020603050405020304" pitchFamily="18" charset="0"/>
                <a:cs typeface="Times New Roman" panose="02020603050405020304" pitchFamily="18" charset="0"/>
                <a:hlinkClick r:id="rId6"/>
              </a:rPr>
              <a:t>https://towardsdatascience.com/support-vector-machine-formulation-and-derivation-b146ce89f28</a:t>
            </a:r>
          </a:p>
          <a:p>
            <a:pPr marL="342900" indent="-342900" algn="just">
              <a:lnSpc>
                <a:spcPct val="150000"/>
              </a:lnSpc>
              <a:buFont typeface="+mj-lt"/>
              <a:buAutoNum type="arabicPeriod"/>
            </a:pPr>
            <a:r>
              <a:rPr lang="en-US" sz="1800" dirty="0">
                <a:solidFill>
                  <a:srgbClr val="0070C0"/>
                </a:solidFill>
                <a:latin typeface="Times New Roman" panose="02020603050405020304" pitchFamily="18" charset="0"/>
                <a:cs typeface="Times New Roman" panose="02020603050405020304" pitchFamily="18" charset="0"/>
                <a:hlinkClick r:id="rId6"/>
              </a:rPr>
              <a:t>https://towardsdatascience.com/understand-support-vector-machines-6cc9e4a15e7e</a:t>
            </a:r>
          </a:p>
          <a:p>
            <a:pPr marL="342900" indent="-342900" algn="just">
              <a:lnSpc>
                <a:spcPct val="150000"/>
              </a:lnSpc>
              <a:buFont typeface="+mj-lt"/>
              <a:buAutoNum type="arabicPeriod"/>
            </a:pPr>
            <a:r>
              <a:rPr lang="en-US" sz="1800" dirty="0">
                <a:solidFill>
                  <a:srgbClr val="0070C0"/>
                </a:solidFill>
                <a:latin typeface="Times New Roman" panose="02020603050405020304" pitchFamily="18" charset="0"/>
                <a:cs typeface="Times New Roman" panose="02020603050405020304" pitchFamily="18" charset="0"/>
                <a:hlinkClick r:id="rId6"/>
              </a:rPr>
              <a:t>https://www.geeksforgeeks.org/support-vector-machine-algorithm/</a:t>
            </a:r>
            <a:endParaRPr lang="en-US" sz="1800" dirty="0">
              <a:solidFill>
                <a:srgbClr val="0070C0"/>
              </a:solidFill>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a:pPr>
            <a:r>
              <a:rPr lang="en-US" sz="1800" dirty="0">
                <a:solidFill>
                  <a:srgbClr val="0070C0"/>
                </a:solidFill>
                <a:latin typeface="Times New Roman" panose="02020603050405020304" pitchFamily="18" charset="0"/>
                <a:cs typeface="Times New Roman" panose="02020603050405020304" pitchFamily="18" charset="0"/>
              </a:rPr>
              <a:t>https://www.analyticsvidhya.com/blog/2021/05/support-vector-machines/</a:t>
            </a:r>
          </a:p>
          <a:p>
            <a:pPr marL="342900" indent="-342900" algn="just">
              <a:lnSpc>
                <a:spcPct val="150000"/>
              </a:lnSpc>
              <a:buFont typeface="+mj-lt"/>
              <a:buAutoNum type="arabicPeriod"/>
            </a:pPr>
            <a:r>
              <a:rPr lang="en-US" sz="1800" dirty="0">
                <a:solidFill>
                  <a:srgbClr val="0070C0"/>
                </a:solidFill>
                <a:latin typeface="Times New Roman" panose="02020603050405020304" pitchFamily="18" charset="0"/>
                <a:cs typeface="Times New Roman" panose="02020603050405020304" pitchFamily="18" charset="0"/>
                <a:hlinkClick r:id="rId7"/>
              </a:rPr>
              <a:t>https://medium.com/analytics-vidhya/how-to-classify-non-linear-data-to-linear-data-bb2df1a6b781</a:t>
            </a:r>
            <a:endParaRPr lang="en-US" sz="1800" dirty="0">
              <a:solidFill>
                <a:srgbClr val="0070C0"/>
              </a:solidFill>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a:pPr>
            <a:r>
              <a:rPr lang="en-US" sz="1800" dirty="0">
                <a:solidFill>
                  <a:srgbClr val="0070C0"/>
                </a:solidFill>
                <a:latin typeface="Times New Roman" panose="02020603050405020304" pitchFamily="18" charset="0"/>
                <a:cs typeface="Times New Roman" panose="02020603050405020304" pitchFamily="18" charset="0"/>
                <a:hlinkClick r:id="rId8"/>
              </a:rPr>
              <a:t>https://www.cs.cornell.edu/courses/cs4780/2018sp/lectures/lecturenote03.html</a:t>
            </a:r>
            <a:endParaRPr lang="en-US" sz="1800" dirty="0">
              <a:solidFill>
                <a:srgbClr val="0070C0"/>
              </a:solidFill>
              <a:latin typeface="Times New Roman" panose="02020603050405020304" pitchFamily="18" charset="0"/>
              <a:cs typeface="Times New Roman" panose="02020603050405020304" pitchFamily="18" charset="0"/>
            </a:endParaRPr>
          </a:p>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848207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719090" y="38396"/>
            <a:ext cx="10525957" cy="644293"/>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Reference:</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390618" y="682689"/>
            <a:ext cx="11283517" cy="5966685"/>
          </a:xfrm>
        </p:spPr>
        <p:txBody>
          <a:bodyPr>
            <a:noAutofit/>
          </a:bodyPr>
          <a:lstStyle/>
          <a:p>
            <a:pPr marL="342900" indent="-342900" algn="just">
              <a:lnSpc>
                <a:spcPct val="150000"/>
              </a:lnSpc>
              <a:buFont typeface="+mj-lt"/>
              <a:buAutoNum type="arabicPeriod" startAt="12"/>
            </a:pPr>
            <a:r>
              <a:rPr lang="en-US" sz="1800" dirty="0">
                <a:solidFill>
                  <a:srgbClr val="0070C0"/>
                </a:solidFill>
                <a:latin typeface="Times New Roman" panose="02020603050405020304" pitchFamily="18" charset="0"/>
                <a:cs typeface="Times New Roman" panose="02020603050405020304" pitchFamily="18" charset="0"/>
              </a:rPr>
              <a:t>https://www.javatpoint.com/single-layer-perceptron-in-tensorflow</a:t>
            </a:r>
          </a:p>
          <a:p>
            <a:pPr marL="342900" indent="-342900" algn="just">
              <a:lnSpc>
                <a:spcPct val="150000"/>
              </a:lnSpc>
              <a:buFont typeface="+mj-lt"/>
              <a:buAutoNum type="arabicPeriod" startAt="12"/>
            </a:pPr>
            <a:r>
              <a:rPr lang="en-US" sz="1800" dirty="0">
                <a:solidFill>
                  <a:srgbClr val="0070C0"/>
                </a:solidFill>
                <a:latin typeface="Times New Roman" panose="02020603050405020304" pitchFamily="18" charset="0"/>
                <a:cs typeface="Times New Roman" panose="02020603050405020304" pitchFamily="18" charset="0"/>
                <a:hlinkClick r:id="rId2"/>
              </a:rPr>
              <a:t>https://www.analyticsvidhya.com/blog/2022/01/introduction-to-neural-networks/</a:t>
            </a:r>
            <a:endParaRPr lang="en-US" sz="1800" dirty="0">
              <a:solidFill>
                <a:srgbClr val="0070C0"/>
              </a:solidFill>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startAt="12"/>
            </a:pPr>
            <a:r>
              <a:rPr lang="en-US" sz="1800" dirty="0">
                <a:solidFill>
                  <a:srgbClr val="0070C0"/>
                </a:solidFill>
                <a:latin typeface="Times New Roman" panose="02020603050405020304" pitchFamily="18" charset="0"/>
                <a:cs typeface="Times New Roman" panose="02020603050405020304" pitchFamily="18" charset="0"/>
                <a:hlinkClick r:id="rId3"/>
              </a:rPr>
              <a:t>https://www.javatpoint.com/perceptron-in-machine-learning</a:t>
            </a:r>
            <a:endParaRPr lang="en-US" sz="1800" dirty="0">
              <a:solidFill>
                <a:srgbClr val="0070C0"/>
              </a:solidFill>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startAt="12"/>
            </a:pPr>
            <a:r>
              <a:rPr lang="en-US" sz="1800" dirty="0">
                <a:solidFill>
                  <a:srgbClr val="0070C0"/>
                </a:solidFill>
                <a:latin typeface="Times New Roman" panose="02020603050405020304" pitchFamily="18" charset="0"/>
                <a:cs typeface="Times New Roman" panose="02020603050405020304" pitchFamily="18" charset="0"/>
                <a:hlinkClick r:id="rId4"/>
              </a:rPr>
              <a:t>http://keeperofthesouls.com/uncategorized/hello-world/</a:t>
            </a:r>
            <a:endParaRPr lang="en-US" sz="1800" dirty="0">
              <a:solidFill>
                <a:srgbClr val="0070C0"/>
              </a:solidFill>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startAt="12"/>
            </a:pPr>
            <a:r>
              <a:rPr lang="en-US" sz="1800" dirty="0">
                <a:solidFill>
                  <a:srgbClr val="0070C0"/>
                </a:solidFill>
                <a:latin typeface="Times New Roman" panose="02020603050405020304" pitchFamily="18" charset="0"/>
                <a:cs typeface="Times New Roman" panose="02020603050405020304" pitchFamily="18" charset="0"/>
                <a:hlinkClick r:id="rId5"/>
              </a:rPr>
              <a:t>https://www.jcchouinard.com/decision-trees-in-machine-learning/</a:t>
            </a:r>
            <a:endParaRPr lang="en-US" sz="1800" dirty="0">
              <a:solidFill>
                <a:srgbClr val="0070C0"/>
              </a:solidFill>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startAt="12"/>
            </a:pPr>
            <a:r>
              <a:rPr lang="en-US" sz="1800" dirty="0">
                <a:solidFill>
                  <a:srgbClr val="0070C0"/>
                </a:solidFill>
                <a:latin typeface="Times New Roman" panose="02020603050405020304" pitchFamily="18" charset="0"/>
                <a:cs typeface="Times New Roman" panose="02020603050405020304" pitchFamily="18" charset="0"/>
              </a:rPr>
              <a:t>https://medium.com/@ashirbadpradhan8115/decision-tree-id3-algorithm-machine-learning-4120d8ba013b</a:t>
            </a:r>
          </a:p>
          <a:p>
            <a:pPr marL="342900" indent="-342900" algn="just">
              <a:lnSpc>
                <a:spcPct val="150000"/>
              </a:lnSpc>
              <a:buFont typeface="+mj-lt"/>
              <a:buAutoNum type="arabicPeriod" startAt="12"/>
            </a:pPr>
            <a:endParaRPr lang="en-US" sz="1800" dirty="0">
              <a:solidFill>
                <a:srgbClr val="0070C0"/>
              </a:solidFill>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startAt="12"/>
            </a:pPr>
            <a:endParaRPr lang="en-US" sz="1800"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252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719091" y="314495"/>
            <a:ext cx="10525957" cy="644293"/>
          </a:xfrm>
        </p:spPr>
        <p:txBody>
          <a:bodyPr>
            <a:normAutofit/>
          </a:bodyPr>
          <a:lstStyle/>
          <a:p>
            <a:r>
              <a:rPr lang="en-US" sz="2800" dirty="0">
                <a:latin typeface="Times New Roman" panose="02020603050405020304" pitchFamily="18" charset="0"/>
                <a:cs typeface="Times New Roman" panose="02020603050405020304" pitchFamily="18" charset="0"/>
              </a:rPr>
              <a:t>Unit-II: Mining Association and Supervised Learning</a:t>
            </a:r>
            <a:endParaRPr lang="en-IN" sz="28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1524000" y="1367161"/>
            <a:ext cx="9144000" cy="3890639"/>
          </a:xfrm>
        </p:spPr>
        <p:txBody>
          <a:bodyPr/>
          <a:lstStyle/>
          <a:p>
            <a:pPr marL="342900" indent="-342900">
              <a:buFont typeface="Arial" panose="020B0604020202020204" pitchFamily="34" charset="0"/>
              <a:buChar char="•"/>
            </a:pPr>
            <a:endParaRPr lang="en-IN" dirty="0"/>
          </a:p>
        </p:txBody>
      </p:sp>
      <p:pic>
        <p:nvPicPr>
          <p:cNvPr id="4" name="Picture 3">
            <a:extLst>
              <a:ext uri="{FF2B5EF4-FFF2-40B4-BE49-F238E27FC236}">
                <a16:creationId xmlns:a16="http://schemas.microsoft.com/office/drawing/2014/main" id="{A7CDDC9A-4C7A-11C4-5824-347406F80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637" y="1238060"/>
            <a:ext cx="8580864" cy="4381880"/>
          </a:xfrm>
          <a:prstGeom prst="rect">
            <a:avLst/>
          </a:prstGeom>
        </p:spPr>
      </p:pic>
    </p:spTree>
    <p:extLst>
      <p:ext uri="{BB962C8B-B14F-4D97-AF65-F5344CB8AC3E}">
        <p14:creationId xmlns:p14="http://schemas.microsoft.com/office/powerpoint/2010/main" val="40217852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719090" y="38396"/>
            <a:ext cx="10525957" cy="644293"/>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Example: Simple linear regression</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301841" y="1038687"/>
            <a:ext cx="11283517" cy="5763161"/>
          </a:xfrm>
        </p:spPr>
        <p:txBody>
          <a:bodyPr>
            <a:noAutofit/>
          </a:bodyPr>
          <a:lstStyle/>
          <a:p>
            <a:pPr algn="just"/>
            <a:endParaRPr lang="en-US" sz="1800" dirty="0">
              <a:solidFill>
                <a:srgbClr val="333333"/>
              </a:solidFill>
              <a:latin typeface="Times New Roman" panose="02020603050405020304" pitchFamily="18" charset="0"/>
              <a:cs typeface="Times New Roman" panose="02020603050405020304" pitchFamily="18" charset="0"/>
            </a:endParaRPr>
          </a:p>
          <a:p>
            <a:endParaRPr lang="en-US" sz="1800" dirty="0">
              <a:solidFill>
                <a:srgbClr val="333333"/>
              </a:solidFill>
              <a:latin typeface="Times New Roman" panose="02020603050405020304" pitchFamily="18" charset="0"/>
              <a:cs typeface="Times New Roman" panose="02020603050405020304" pitchFamily="18" charset="0"/>
            </a:endParaRPr>
          </a:p>
          <a:p>
            <a:endParaRPr lang="en-US" sz="1800" dirty="0">
              <a:solidFill>
                <a:srgbClr val="333333"/>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428E9AA-15D6-9165-02F4-5F72996932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54" y="772357"/>
            <a:ext cx="11712606" cy="5637322"/>
          </a:xfrm>
          <a:prstGeom prst="rect">
            <a:avLst/>
          </a:prstGeom>
        </p:spPr>
      </p:pic>
    </p:spTree>
    <p:extLst>
      <p:ext uri="{BB962C8B-B14F-4D97-AF65-F5344CB8AC3E}">
        <p14:creationId xmlns:p14="http://schemas.microsoft.com/office/powerpoint/2010/main" val="30069553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719090" y="38396"/>
            <a:ext cx="10525957" cy="644293"/>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Applying Linear Regression Model to Real-life Problems? </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301841" y="682689"/>
            <a:ext cx="11283517" cy="5869031"/>
          </a:xfrm>
        </p:spPr>
        <p:txBody>
          <a:bodyPr>
            <a:noAutofit/>
          </a:bodyPr>
          <a:lstStyle/>
          <a:p>
            <a:pPr marL="285750" indent="-285750" algn="just">
              <a:lnSpc>
                <a:spcPct val="150000"/>
              </a:lnSpc>
              <a:buFont typeface="Arial" panose="020B0604020202020204" pitchFamily="34" charset="0"/>
              <a:buChar char="•"/>
            </a:pPr>
            <a:r>
              <a:rPr lang="en-US" sz="1800" dirty="0">
                <a:solidFill>
                  <a:srgbClr val="00B0F0"/>
                </a:solidFill>
                <a:latin typeface="Times New Roman" panose="02020603050405020304" pitchFamily="18" charset="0"/>
                <a:cs typeface="Times New Roman" panose="02020603050405020304" pitchFamily="18" charset="0"/>
              </a:rPr>
              <a:t>In agriculture</a:t>
            </a:r>
            <a:r>
              <a:rPr lang="en-US" sz="1800" dirty="0">
                <a:solidFill>
                  <a:srgbClr val="222222"/>
                </a:solidFill>
                <a:latin typeface="Times New Roman" panose="02020603050405020304" pitchFamily="18" charset="0"/>
                <a:cs typeface="Times New Roman" panose="02020603050405020304" pitchFamily="18" charset="0"/>
              </a:rPr>
              <a:t>, linear Regression can be used to predict the amount of </a:t>
            </a:r>
            <a:r>
              <a:rPr lang="en-US" sz="1800" dirty="0">
                <a:solidFill>
                  <a:srgbClr val="00B0F0"/>
                </a:solidFill>
                <a:latin typeface="Times New Roman" panose="02020603050405020304" pitchFamily="18" charset="0"/>
                <a:cs typeface="Times New Roman" panose="02020603050405020304" pitchFamily="18" charset="0"/>
              </a:rPr>
              <a:t>rainfall and crop yield</a:t>
            </a:r>
            <a:r>
              <a:rPr lang="en-US" sz="1800" dirty="0">
                <a:solidFill>
                  <a:srgbClr val="222222"/>
                </a:solidFill>
                <a:latin typeface="Times New Roman" panose="02020603050405020304" pitchFamily="18" charset="0"/>
                <a:cs typeface="Times New Roman" panose="02020603050405020304" pitchFamily="18" charset="0"/>
              </a:rPr>
              <a:t>.</a:t>
            </a:r>
          </a:p>
          <a:p>
            <a:pPr marL="285750" indent="-285750" algn="just">
              <a:lnSpc>
                <a:spcPct val="150000"/>
              </a:lnSpc>
              <a:buFont typeface="Arial" panose="020B0604020202020204" pitchFamily="34" charset="0"/>
              <a:buChar char="•"/>
            </a:pPr>
            <a:r>
              <a:rPr lang="en-US" sz="1800" dirty="0">
                <a:solidFill>
                  <a:srgbClr val="00B0F0"/>
                </a:solidFill>
                <a:latin typeface="Times New Roman" panose="02020603050405020304" pitchFamily="18" charset="0"/>
                <a:cs typeface="Times New Roman" panose="02020603050405020304" pitchFamily="18" charset="0"/>
              </a:rPr>
              <a:t>I</a:t>
            </a:r>
            <a:r>
              <a:rPr lang="en-US" sz="1800" b="0" i="0" dirty="0">
                <a:solidFill>
                  <a:srgbClr val="00B0F0"/>
                </a:solidFill>
                <a:effectLst/>
                <a:latin typeface="Times New Roman" panose="02020603050405020304" pitchFamily="18" charset="0"/>
                <a:cs typeface="Times New Roman" panose="02020603050405020304" pitchFamily="18" charset="0"/>
              </a:rPr>
              <a:t>n banking</a:t>
            </a:r>
            <a:r>
              <a:rPr lang="en-US" sz="1800" b="0" i="0" dirty="0">
                <a:solidFill>
                  <a:srgbClr val="231F20"/>
                </a:solidFill>
                <a:effectLst/>
                <a:latin typeface="Times New Roman" panose="02020603050405020304" pitchFamily="18" charset="0"/>
                <a:cs typeface="Times New Roman" panose="02020603050405020304" pitchFamily="18" charset="0"/>
              </a:rPr>
              <a:t>, it is implemented to predict the probability of </a:t>
            </a:r>
            <a:r>
              <a:rPr lang="en-US" sz="1800" b="0" i="0" dirty="0">
                <a:solidFill>
                  <a:srgbClr val="00B0F0"/>
                </a:solidFill>
                <a:effectLst/>
                <a:latin typeface="Times New Roman" panose="02020603050405020304" pitchFamily="18" charset="0"/>
                <a:cs typeface="Times New Roman" panose="02020603050405020304" pitchFamily="18" charset="0"/>
              </a:rPr>
              <a:t>loan defaults</a:t>
            </a:r>
            <a:r>
              <a:rPr lang="en-US" sz="1800" b="0" i="0" dirty="0">
                <a:solidFill>
                  <a:srgbClr val="231F20"/>
                </a:solidFill>
                <a:effectLst/>
                <a:latin typeface="Times New Roman" panose="02020603050405020304" pitchFamily="18" charset="0"/>
                <a:cs typeface="Times New Roman" panose="02020603050405020304" pitchFamily="18" charset="0"/>
              </a:rPr>
              <a:t>. </a:t>
            </a:r>
          </a:p>
          <a:p>
            <a:pPr marL="285750" indent="-285750" algn="just">
              <a:lnSpc>
                <a:spcPct val="150000"/>
              </a:lnSpc>
              <a:buFont typeface="Arial" panose="020B0604020202020204" pitchFamily="34" charset="0"/>
              <a:buChar char="•"/>
            </a:pPr>
            <a:r>
              <a:rPr lang="en-US" sz="1800" dirty="0">
                <a:solidFill>
                  <a:srgbClr val="00B0F0"/>
                </a:solidFill>
                <a:latin typeface="Times New Roman" panose="02020603050405020304" pitchFamily="18" charset="0"/>
                <a:cs typeface="Times New Roman" panose="02020603050405020304" pitchFamily="18" charset="0"/>
              </a:rPr>
              <a:t>In f</a:t>
            </a:r>
            <a:r>
              <a:rPr lang="en-US" sz="1800" b="0" i="0" dirty="0">
                <a:solidFill>
                  <a:srgbClr val="00B0F0"/>
                </a:solidFill>
                <a:effectLst/>
                <a:latin typeface="Times New Roman" panose="02020603050405020304" pitchFamily="18" charset="0"/>
                <a:cs typeface="Times New Roman" panose="02020603050405020304" pitchFamily="18" charset="0"/>
              </a:rPr>
              <a:t>inance sector</a:t>
            </a:r>
            <a:r>
              <a:rPr lang="en-US" sz="1800" b="0" i="0" dirty="0">
                <a:solidFill>
                  <a:srgbClr val="231F20"/>
                </a:solidFill>
                <a:effectLst/>
                <a:latin typeface="Times New Roman" panose="02020603050405020304" pitchFamily="18" charset="0"/>
                <a:cs typeface="Times New Roman" panose="02020603050405020304" pitchFamily="18" charset="0"/>
              </a:rPr>
              <a:t>, linear Regression is used to predict </a:t>
            </a:r>
            <a:r>
              <a:rPr lang="en-US" sz="1800" b="0" i="0" dirty="0">
                <a:solidFill>
                  <a:srgbClr val="00B0F0"/>
                </a:solidFill>
                <a:effectLst/>
                <a:latin typeface="Times New Roman" panose="02020603050405020304" pitchFamily="18" charset="0"/>
                <a:cs typeface="Times New Roman" panose="02020603050405020304" pitchFamily="18" charset="0"/>
              </a:rPr>
              <a:t>stock prices </a:t>
            </a:r>
            <a:r>
              <a:rPr lang="en-US" sz="1800" b="0" i="0" dirty="0">
                <a:solidFill>
                  <a:srgbClr val="231F20"/>
                </a:solidFill>
                <a:effectLst/>
                <a:latin typeface="Times New Roman" panose="02020603050405020304" pitchFamily="18" charset="0"/>
                <a:cs typeface="Times New Roman" panose="02020603050405020304" pitchFamily="18" charset="0"/>
              </a:rPr>
              <a:t>and assess associated risks.</a:t>
            </a:r>
          </a:p>
          <a:p>
            <a:pPr marL="285750" indent="-285750" algn="just">
              <a:lnSpc>
                <a:spcPct val="150000"/>
              </a:lnSpc>
              <a:buFont typeface="Arial" panose="020B0604020202020204" pitchFamily="34" charset="0"/>
              <a:buChar char="•"/>
            </a:pPr>
            <a:r>
              <a:rPr lang="en-US" sz="1800" b="0" i="0" dirty="0">
                <a:solidFill>
                  <a:srgbClr val="231F20"/>
                </a:solidFill>
                <a:effectLst/>
                <a:latin typeface="Times New Roman" panose="02020603050405020304" pitchFamily="18" charset="0"/>
                <a:cs typeface="Times New Roman" panose="02020603050405020304" pitchFamily="18" charset="0"/>
              </a:rPr>
              <a:t> </a:t>
            </a:r>
            <a:r>
              <a:rPr lang="en-US" sz="1800" b="0" i="0" dirty="0">
                <a:solidFill>
                  <a:srgbClr val="00B0F0"/>
                </a:solidFill>
                <a:effectLst/>
                <a:latin typeface="Times New Roman" panose="02020603050405020304" pitchFamily="18" charset="0"/>
                <a:cs typeface="Times New Roman" panose="02020603050405020304" pitchFamily="18" charset="0"/>
              </a:rPr>
              <a:t>In healthcare sector</a:t>
            </a:r>
            <a:r>
              <a:rPr lang="en-US" sz="1800" b="0" i="0" dirty="0">
                <a:solidFill>
                  <a:srgbClr val="231F20"/>
                </a:solidFill>
                <a:effectLst/>
                <a:latin typeface="Times New Roman" panose="02020603050405020304" pitchFamily="18" charset="0"/>
                <a:cs typeface="Times New Roman" panose="02020603050405020304" pitchFamily="18" charset="0"/>
              </a:rPr>
              <a:t>, linear Regression is helpful in modeling </a:t>
            </a:r>
            <a:r>
              <a:rPr lang="en-US" sz="1800" b="0" i="0" dirty="0">
                <a:solidFill>
                  <a:srgbClr val="00B0F0"/>
                </a:solidFill>
                <a:effectLst/>
                <a:latin typeface="Times New Roman" panose="02020603050405020304" pitchFamily="18" charset="0"/>
                <a:cs typeface="Times New Roman" panose="02020603050405020304" pitchFamily="18" charset="0"/>
              </a:rPr>
              <a:t>healthcare costs</a:t>
            </a:r>
            <a:r>
              <a:rPr lang="en-US" sz="1800" b="0" i="0" dirty="0">
                <a:solidFill>
                  <a:srgbClr val="231F20"/>
                </a:solidFill>
                <a:effectLst/>
                <a:latin typeface="Times New Roman" panose="02020603050405020304" pitchFamily="18" charset="0"/>
                <a:cs typeface="Times New Roman" panose="02020603050405020304" pitchFamily="18" charset="0"/>
              </a:rPr>
              <a:t>, predicting the </a:t>
            </a:r>
            <a:r>
              <a:rPr lang="en-US" sz="1800" b="0" i="0" dirty="0">
                <a:solidFill>
                  <a:srgbClr val="00B0F0"/>
                </a:solidFill>
                <a:effectLst/>
                <a:latin typeface="Times New Roman" panose="02020603050405020304" pitchFamily="18" charset="0"/>
                <a:cs typeface="Times New Roman" panose="02020603050405020304" pitchFamily="18" charset="0"/>
              </a:rPr>
              <a:t>length of stay in hospitals for patients</a:t>
            </a:r>
            <a:r>
              <a:rPr lang="en-US" sz="1800" b="0" i="0" dirty="0">
                <a:solidFill>
                  <a:srgbClr val="231F20"/>
                </a:solidFill>
                <a:effectLst/>
                <a:latin typeface="Times New Roman" panose="02020603050405020304" pitchFamily="18" charset="0"/>
                <a:cs typeface="Times New Roman" panose="02020603050405020304" pitchFamily="18" charset="0"/>
              </a:rPr>
              <a:t>, etc.  </a:t>
            </a:r>
          </a:p>
          <a:p>
            <a:pPr marL="285750" indent="-285750" algn="just">
              <a:lnSpc>
                <a:spcPct val="150000"/>
              </a:lnSpc>
              <a:buFont typeface="Arial" panose="020B0604020202020204" pitchFamily="34" charset="0"/>
              <a:buChar char="•"/>
            </a:pPr>
            <a:r>
              <a:rPr lang="en-US" sz="1800" b="0" i="0" dirty="0">
                <a:solidFill>
                  <a:srgbClr val="00B0F0"/>
                </a:solidFill>
                <a:effectLst/>
                <a:latin typeface="Times New Roman" panose="02020603050405020304" pitchFamily="18" charset="0"/>
                <a:cs typeface="Times New Roman" panose="02020603050405020304" pitchFamily="18" charset="0"/>
              </a:rPr>
              <a:t>In the domain of sports analytics</a:t>
            </a:r>
            <a:r>
              <a:rPr lang="en-US" sz="1800" b="0" i="0" dirty="0">
                <a:solidFill>
                  <a:srgbClr val="231F20"/>
                </a:solidFill>
                <a:effectLst/>
                <a:latin typeface="Times New Roman" panose="02020603050405020304" pitchFamily="18" charset="0"/>
                <a:cs typeface="Times New Roman" panose="02020603050405020304" pitchFamily="18" charset="0"/>
              </a:rPr>
              <a:t>, Linear Regression can be used to predict the </a:t>
            </a:r>
            <a:r>
              <a:rPr lang="en-US" sz="1800" b="0" i="0" dirty="0">
                <a:solidFill>
                  <a:srgbClr val="00B0F0"/>
                </a:solidFill>
                <a:effectLst/>
                <a:latin typeface="Times New Roman" panose="02020603050405020304" pitchFamily="18" charset="0"/>
                <a:cs typeface="Times New Roman" panose="02020603050405020304" pitchFamily="18" charset="0"/>
              </a:rPr>
              <a:t>performance of players </a:t>
            </a:r>
            <a:r>
              <a:rPr lang="en-US" sz="1800" b="0" i="0" dirty="0">
                <a:solidFill>
                  <a:srgbClr val="231F20"/>
                </a:solidFill>
                <a:effectLst/>
                <a:latin typeface="Times New Roman" panose="02020603050405020304" pitchFamily="18" charset="0"/>
                <a:cs typeface="Times New Roman" panose="02020603050405020304" pitchFamily="18" charset="0"/>
              </a:rPr>
              <a:t>in upcoming games. </a:t>
            </a:r>
          </a:p>
          <a:p>
            <a:pPr marL="285750" indent="-285750" algn="just">
              <a:lnSpc>
                <a:spcPct val="150000"/>
              </a:lnSpc>
              <a:buFont typeface="Arial" panose="020B0604020202020204" pitchFamily="34" charset="0"/>
              <a:buChar char="•"/>
            </a:pPr>
            <a:r>
              <a:rPr lang="en-US" sz="1800" dirty="0">
                <a:solidFill>
                  <a:srgbClr val="00B0F0"/>
                </a:solidFill>
                <a:latin typeface="Times New Roman" panose="02020603050405020304" pitchFamily="18" charset="0"/>
                <a:cs typeface="Times New Roman" panose="02020603050405020304" pitchFamily="18" charset="0"/>
              </a:rPr>
              <a:t>I</a:t>
            </a:r>
            <a:r>
              <a:rPr lang="en-US" sz="1800" b="0" i="0" dirty="0">
                <a:solidFill>
                  <a:srgbClr val="00B0F0"/>
                </a:solidFill>
                <a:effectLst/>
                <a:latin typeface="Times New Roman" panose="02020603050405020304" pitchFamily="18" charset="0"/>
                <a:cs typeface="Times New Roman" panose="02020603050405020304" pitchFamily="18" charset="0"/>
              </a:rPr>
              <a:t>n education </a:t>
            </a:r>
            <a:r>
              <a:rPr lang="en-US" sz="1800" b="0" i="0" dirty="0">
                <a:solidFill>
                  <a:srgbClr val="231F20"/>
                </a:solidFill>
                <a:effectLst/>
                <a:latin typeface="Times New Roman" panose="02020603050405020304" pitchFamily="18" charset="0"/>
                <a:cs typeface="Times New Roman" panose="02020603050405020304" pitchFamily="18" charset="0"/>
              </a:rPr>
              <a:t>to predict </a:t>
            </a:r>
            <a:r>
              <a:rPr lang="en-US" sz="1800" b="0" i="0" dirty="0">
                <a:solidFill>
                  <a:srgbClr val="00B0F0"/>
                </a:solidFill>
                <a:effectLst/>
                <a:latin typeface="Times New Roman" panose="02020603050405020304" pitchFamily="18" charset="0"/>
                <a:cs typeface="Times New Roman" panose="02020603050405020304" pitchFamily="18" charset="0"/>
              </a:rPr>
              <a:t>student performances </a:t>
            </a:r>
            <a:r>
              <a:rPr lang="en-US" sz="1800" b="0" i="0" dirty="0">
                <a:solidFill>
                  <a:srgbClr val="231F20"/>
                </a:solidFill>
                <a:effectLst/>
                <a:latin typeface="Times New Roman" panose="02020603050405020304" pitchFamily="18" charset="0"/>
                <a:cs typeface="Times New Roman" panose="02020603050405020304" pitchFamily="18" charset="0"/>
              </a:rPr>
              <a:t>in different courses. </a:t>
            </a:r>
          </a:p>
          <a:p>
            <a:pPr marL="285750" indent="-285750" algn="just">
              <a:lnSpc>
                <a:spcPct val="150000"/>
              </a:lnSpc>
              <a:buFont typeface="Arial" panose="020B0604020202020204" pitchFamily="34" charset="0"/>
              <a:buChar char="•"/>
            </a:pPr>
            <a:r>
              <a:rPr lang="en-US" sz="1800" b="0" i="0" dirty="0">
                <a:solidFill>
                  <a:srgbClr val="231F20"/>
                </a:solidFill>
                <a:effectLst/>
                <a:latin typeface="Times New Roman" panose="02020603050405020304" pitchFamily="18" charset="0"/>
                <a:cs typeface="Times New Roman" panose="02020603050405020304" pitchFamily="18" charset="0"/>
              </a:rPr>
              <a:t>Businesses also use Linear Regression to </a:t>
            </a:r>
            <a:r>
              <a:rPr lang="en-US" sz="1800" b="0" i="0" dirty="0">
                <a:solidFill>
                  <a:srgbClr val="00B0F0"/>
                </a:solidFill>
                <a:effectLst/>
                <a:latin typeface="Times New Roman" panose="02020603050405020304" pitchFamily="18" charset="0"/>
                <a:cs typeface="Times New Roman" panose="02020603050405020304" pitchFamily="18" charset="0"/>
              </a:rPr>
              <a:t>forecast product demands</a:t>
            </a:r>
            <a:r>
              <a:rPr lang="en-US" sz="1800" b="0" i="0" dirty="0">
                <a:solidFill>
                  <a:srgbClr val="231F20"/>
                </a:solidFill>
                <a:effectLst/>
                <a:latin typeface="Times New Roman" panose="02020603050405020304" pitchFamily="18" charset="0"/>
                <a:cs typeface="Times New Roman" panose="02020603050405020304" pitchFamily="18" charset="0"/>
              </a:rPr>
              <a:t>, </a:t>
            </a:r>
            <a:r>
              <a:rPr lang="en-US" sz="1800" b="0" i="0" dirty="0">
                <a:solidFill>
                  <a:srgbClr val="00B0F0"/>
                </a:solidFill>
                <a:effectLst/>
                <a:latin typeface="Times New Roman" panose="02020603050405020304" pitchFamily="18" charset="0"/>
                <a:cs typeface="Times New Roman" panose="02020603050405020304" pitchFamily="18" charset="0"/>
              </a:rPr>
              <a:t>predict product sales</a:t>
            </a:r>
            <a:r>
              <a:rPr lang="en-US" sz="1800" b="0" i="0" dirty="0">
                <a:solidFill>
                  <a:srgbClr val="231F20"/>
                </a:solidFill>
                <a:effectLst/>
                <a:latin typeface="Times New Roman" panose="02020603050405020304" pitchFamily="18" charset="0"/>
                <a:cs typeface="Times New Roman" panose="02020603050405020304" pitchFamily="18" charset="0"/>
              </a:rPr>
              <a:t>, decide on marketing and advertising strategies, and so on. </a:t>
            </a:r>
            <a:endParaRPr lang="en-US" sz="1800" dirty="0">
              <a:solidFill>
                <a:srgbClr val="222222"/>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57886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719090" y="38396"/>
            <a:ext cx="10525957" cy="644293"/>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Activity-based learning: </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301841" y="682689"/>
            <a:ext cx="11549848" cy="6055462"/>
          </a:xfrm>
        </p:spPr>
        <p:txBody>
          <a:bodyPr>
            <a:noAutofit/>
          </a:bodyPr>
          <a:lstStyle/>
          <a:p>
            <a:pPr marL="285750" indent="-285750" algn="just">
              <a:lnSpc>
                <a:spcPct val="150000"/>
              </a:lnSpc>
              <a:buFont typeface="Arial" panose="020B0604020202020204" pitchFamily="34" charset="0"/>
              <a:buChar char="•"/>
            </a:pPr>
            <a:r>
              <a:rPr lang="en-US" sz="2000" b="1" dirty="0">
                <a:solidFill>
                  <a:srgbClr val="000000"/>
                </a:solidFill>
                <a:latin typeface="Times New Roman" panose="02020603050405020304" pitchFamily="18" charset="0"/>
                <a:cs typeface="Times New Roman" panose="02020603050405020304" pitchFamily="18" charset="0"/>
              </a:rPr>
              <a:t>Project 1: Loan Default Prediction using Linear Regression</a:t>
            </a:r>
          </a:p>
          <a:p>
            <a:pPr algn="just">
              <a:lnSpc>
                <a:spcPct val="150000"/>
              </a:lnSpc>
            </a:pPr>
            <a:r>
              <a:rPr lang="en-US" sz="2000" dirty="0">
                <a:latin typeface="Times New Roman" panose="02020603050405020304" pitchFamily="18" charset="0"/>
                <a:cs typeface="Times New Roman" panose="02020603050405020304" pitchFamily="18" charset="0"/>
              </a:rPr>
              <a:t>	Link: </a:t>
            </a:r>
            <a:r>
              <a:rPr lang="en-US" sz="2000" dirty="0">
                <a:latin typeface="Times New Roman" panose="02020603050405020304" pitchFamily="18" charset="0"/>
                <a:cs typeface="Times New Roman" panose="02020603050405020304" pitchFamily="18" charset="0"/>
                <a:hlinkClick r:id="rId2"/>
              </a:rPr>
              <a:t>https://www.kaggle.com/datasets/mamtadhaker/lt-vehicle-loan-default-prediction</a:t>
            </a:r>
            <a:endParaRPr lang="en-US" sz="20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2000" b="1" i="0" dirty="0">
                <a:solidFill>
                  <a:srgbClr val="000000"/>
                </a:solidFill>
                <a:effectLst/>
                <a:latin typeface="Times New Roman" panose="02020603050405020304" pitchFamily="18" charset="0"/>
                <a:cs typeface="Times New Roman" panose="02020603050405020304" pitchFamily="18" charset="0"/>
              </a:rPr>
              <a:t>Project 2: House Price Prediction </a:t>
            </a:r>
            <a:r>
              <a:rPr lang="en-US" sz="2000" b="1" dirty="0">
                <a:solidFill>
                  <a:srgbClr val="000000"/>
                </a:solidFill>
                <a:latin typeface="Times New Roman" panose="02020603050405020304" pitchFamily="18" charset="0"/>
                <a:cs typeface="Times New Roman" panose="02020603050405020304" pitchFamily="18" charset="0"/>
              </a:rPr>
              <a:t>using Linear Regression</a:t>
            </a:r>
            <a:endParaRPr lang="en-US" sz="2000" b="1" i="0" dirty="0">
              <a:solidFill>
                <a:srgbClr val="000000"/>
              </a:solidFill>
              <a:effectLst/>
              <a:latin typeface="Times New Roman" panose="02020603050405020304" pitchFamily="18" charset="0"/>
              <a:cs typeface="Times New Roman" panose="02020603050405020304" pitchFamily="18" charset="0"/>
            </a:endParaRPr>
          </a:p>
          <a:p>
            <a:pPr algn="just">
              <a:lnSpc>
                <a:spcPct val="150000"/>
              </a:lnSpc>
            </a:pPr>
            <a:r>
              <a:rPr lang="en-US" sz="2000" b="1" dirty="0">
                <a:solidFill>
                  <a:srgbClr val="000000"/>
                </a:solidFill>
                <a:latin typeface="Times New Roman" panose="02020603050405020304" pitchFamily="18" charset="0"/>
                <a:cs typeface="Times New Roman" panose="02020603050405020304" pitchFamily="18" charset="0"/>
              </a:rPr>
              <a:t>	Link: </a:t>
            </a:r>
            <a:r>
              <a:rPr lang="en-US" sz="2000" b="1" dirty="0">
                <a:solidFill>
                  <a:srgbClr val="000000"/>
                </a:solidFill>
                <a:latin typeface="Times New Roman" panose="02020603050405020304" pitchFamily="18" charset="0"/>
                <a:cs typeface="Times New Roman" panose="02020603050405020304" pitchFamily="18" charset="0"/>
                <a:hlinkClick r:id="rId3"/>
              </a:rPr>
              <a:t>https://www.kaggle.com/datasets/yasserh/housing-prices-dataset</a:t>
            </a:r>
            <a:endParaRPr lang="en-US" sz="2000" b="1" dirty="0">
              <a:solidFill>
                <a:srgbClr val="000000"/>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2000" b="1" i="0" dirty="0">
                <a:solidFill>
                  <a:srgbClr val="000000"/>
                </a:solidFill>
                <a:effectLst/>
                <a:latin typeface="Times New Roman" panose="02020603050405020304" pitchFamily="18" charset="0"/>
                <a:cs typeface="Times New Roman" panose="02020603050405020304" pitchFamily="18" charset="0"/>
              </a:rPr>
              <a:t>Project 3: Stock Market Prediction </a:t>
            </a:r>
            <a:r>
              <a:rPr lang="en-US" sz="2000" b="1" dirty="0">
                <a:solidFill>
                  <a:srgbClr val="000000"/>
                </a:solidFill>
                <a:latin typeface="Times New Roman" panose="02020603050405020304" pitchFamily="18" charset="0"/>
                <a:cs typeface="Times New Roman" panose="02020603050405020304" pitchFamily="18" charset="0"/>
              </a:rPr>
              <a:t>using Linear Regression</a:t>
            </a:r>
            <a:endParaRPr lang="en-US" sz="2000" b="1" i="0" dirty="0">
              <a:solidFill>
                <a:srgbClr val="000000"/>
              </a:solidFill>
              <a:effectLst/>
              <a:latin typeface="Times New Roman" panose="02020603050405020304" pitchFamily="18" charset="0"/>
              <a:cs typeface="Times New Roman" panose="02020603050405020304" pitchFamily="18" charset="0"/>
            </a:endParaRPr>
          </a:p>
          <a:p>
            <a:pPr algn="just">
              <a:lnSpc>
                <a:spcPct val="150000"/>
              </a:lnSpc>
            </a:pPr>
            <a:r>
              <a:rPr lang="en-US" sz="2000" b="1" dirty="0">
                <a:solidFill>
                  <a:srgbClr val="000000"/>
                </a:solidFill>
                <a:latin typeface="Times New Roman" panose="02020603050405020304" pitchFamily="18" charset="0"/>
                <a:cs typeface="Times New Roman" panose="02020603050405020304" pitchFamily="18" charset="0"/>
              </a:rPr>
              <a:t>	Link: </a:t>
            </a:r>
            <a:r>
              <a:rPr lang="en-US" sz="2000" b="1" dirty="0">
                <a:solidFill>
                  <a:srgbClr val="000000"/>
                </a:solidFill>
                <a:latin typeface="Times New Roman" panose="02020603050405020304" pitchFamily="18" charset="0"/>
                <a:cs typeface="Times New Roman" panose="02020603050405020304" pitchFamily="18" charset="0"/>
                <a:hlinkClick r:id="rId4"/>
              </a:rPr>
              <a:t>https://www.kaggle.com/datasets/rohanrao/nifty50-stock-market-data</a:t>
            </a:r>
            <a:endParaRPr lang="en-US" sz="2000" b="1" dirty="0">
              <a:solidFill>
                <a:srgbClr val="000000"/>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2000" b="1" i="0" dirty="0">
                <a:solidFill>
                  <a:srgbClr val="231F20"/>
                </a:solidFill>
                <a:effectLst/>
                <a:latin typeface="Times New Roman" panose="02020603050405020304" pitchFamily="18" charset="0"/>
                <a:cs typeface="Times New Roman" panose="02020603050405020304" pitchFamily="18" charset="0"/>
              </a:rPr>
              <a:t>Project 4: Market Sales Forecasting </a:t>
            </a:r>
            <a:r>
              <a:rPr lang="en-US" sz="2000" b="1" dirty="0">
                <a:solidFill>
                  <a:srgbClr val="000000"/>
                </a:solidFill>
                <a:latin typeface="Times New Roman" panose="02020603050405020304" pitchFamily="18" charset="0"/>
                <a:cs typeface="Times New Roman" panose="02020603050405020304" pitchFamily="18" charset="0"/>
              </a:rPr>
              <a:t>using Linear Regression</a:t>
            </a:r>
            <a:endParaRPr lang="en-US" sz="2000" b="1" i="0" dirty="0">
              <a:solidFill>
                <a:srgbClr val="231F20"/>
              </a:solidFill>
              <a:effectLst/>
              <a:latin typeface="Times New Roman" panose="02020603050405020304" pitchFamily="18" charset="0"/>
              <a:cs typeface="Times New Roman" panose="02020603050405020304" pitchFamily="18" charset="0"/>
            </a:endParaRPr>
          </a:p>
          <a:p>
            <a:pPr algn="just">
              <a:lnSpc>
                <a:spcPct val="150000"/>
              </a:lnSpc>
            </a:pPr>
            <a:r>
              <a:rPr lang="en-US" sz="2000" b="1" dirty="0">
                <a:solidFill>
                  <a:srgbClr val="231F20"/>
                </a:solidFill>
                <a:latin typeface="Times New Roman" panose="02020603050405020304" pitchFamily="18" charset="0"/>
                <a:cs typeface="Times New Roman" panose="02020603050405020304" pitchFamily="18" charset="0"/>
              </a:rPr>
              <a:t>	Link: </a:t>
            </a:r>
            <a:r>
              <a:rPr lang="en-US" sz="2000" b="1" dirty="0">
                <a:solidFill>
                  <a:srgbClr val="231F20"/>
                </a:solidFill>
                <a:latin typeface="Times New Roman" panose="02020603050405020304" pitchFamily="18" charset="0"/>
                <a:cs typeface="Times New Roman" panose="02020603050405020304" pitchFamily="18" charset="0"/>
                <a:hlinkClick r:id="rId5"/>
              </a:rPr>
              <a:t>https://www.kaggle.com/datasets/yasserh/walmart-dataset</a:t>
            </a:r>
            <a:endParaRPr lang="en-US" sz="2000" b="1" dirty="0">
              <a:solidFill>
                <a:srgbClr val="231F20"/>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2000" b="1" i="0" dirty="0">
                <a:solidFill>
                  <a:srgbClr val="231F20"/>
                </a:solidFill>
                <a:effectLst/>
                <a:latin typeface="Times New Roman" panose="02020603050405020304" pitchFamily="18" charset="0"/>
                <a:cs typeface="Times New Roman" panose="02020603050405020304" pitchFamily="18" charset="0"/>
              </a:rPr>
              <a:t>Project 5: Advertising </a:t>
            </a:r>
            <a:r>
              <a:rPr lang="en-US" sz="2000" b="1" dirty="0">
                <a:solidFill>
                  <a:srgbClr val="000000"/>
                </a:solidFill>
                <a:latin typeface="Times New Roman" panose="02020603050405020304" pitchFamily="18" charset="0"/>
                <a:cs typeface="Times New Roman" panose="02020603050405020304" pitchFamily="18" charset="0"/>
              </a:rPr>
              <a:t>using Linear Regression</a:t>
            </a:r>
            <a:endParaRPr lang="en-US" sz="2000" b="1" i="0" dirty="0">
              <a:solidFill>
                <a:srgbClr val="231F20"/>
              </a:solidFill>
              <a:effectLst/>
              <a:latin typeface="Times New Roman" panose="02020603050405020304" pitchFamily="18" charset="0"/>
              <a:cs typeface="Times New Roman" panose="02020603050405020304" pitchFamily="18" charset="0"/>
            </a:endParaRPr>
          </a:p>
          <a:p>
            <a:pPr algn="just">
              <a:lnSpc>
                <a:spcPct val="150000"/>
              </a:lnSpc>
            </a:pPr>
            <a:r>
              <a:rPr lang="en-US" sz="2000" b="1" dirty="0">
                <a:solidFill>
                  <a:srgbClr val="231F20"/>
                </a:solidFill>
                <a:latin typeface="Times New Roman" panose="02020603050405020304" pitchFamily="18" charset="0"/>
                <a:cs typeface="Times New Roman" panose="02020603050405020304" pitchFamily="18" charset="0"/>
              </a:rPr>
              <a:t>	Link: </a:t>
            </a:r>
            <a:r>
              <a:rPr lang="en-US" sz="2000" b="1" dirty="0">
                <a:solidFill>
                  <a:srgbClr val="231F20"/>
                </a:solidFill>
                <a:latin typeface="Times New Roman" panose="02020603050405020304" pitchFamily="18" charset="0"/>
                <a:cs typeface="Times New Roman" panose="02020603050405020304" pitchFamily="18" charset="0"/>
                <a:hlinkClick r:id="rId6"/>
              </a:rPr>
              <a:t>https://www.kaggle.com/datasets/ashydv/advertising-dataset</a:t>
            </a:r>
            <a:endParaRPr lang="en-US" sz="2000" b="1" dirty="0">
              <a:solidFill>
                <a:srgbClr val="231F20"/>
              </a:solidFill>
              <a:latin typeface="Times New Roman" panose="02020603050405020304" pitchFamily="18" charset="0"/>
              <a:cs typeface="Times New Roman" panose="02020603050405020304" pitchFamily="18" charset="0"/>
            </a:endParaRPr>
          </a:p>
          <a:p>
            <a:pPr algn="just">
              <a:lnSpc>
                <a:spcPct val="150000"/>
              </a:lnSpc>
            </a:pPr>
            <a:endParaRPr lang="en-US" sz="2000" b="1" i="0" dirty="0">
              <a:solidFill>
                <a:srgbClr val="231F20"/>
              </a:solidFill>
              <a:effectLst/>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14558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719090" y="38396"/>
            <a:ext cx="10525957" cy="644293"/>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Polynomial Regression:</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390618" y="780343"/>
            <a:ext cx="11283517" cy="5869031"/>
          </a:xfrm>
        </p:spPr>
        <p:txBody>
          <a:bodyPr>
            <a:noAutofit/>
          </a:bodyPr>
          <a:lstStyle/>
          <a:p>
            <a:pPr marL="285750" indent="-2857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Polynomial Regression is a regression algorithm that models the relationship between a dependent(y) and independent variable(x) as nth degree polynomial. The Polynomial Regression equation is given below:</a:t>
            </a:r>
          </a:p>
          <a:p>
            <a:pPr marL="285750" indent="-285750" algn="just">
              <a:lnSpc>
                <a:spcPct val="150000"/>
              </a:lnSpc>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It is also called the special case of </a:t>
            </a:r>
            <a:r>
              <a:rPr lang="en-US" sz="1800" dirty="0">
                <a:solidFill>
                  <a:srgbClr val="0070C0"/>
                </a:solidFill>
                <a:latin typeface="Times New Roman" panose="02020603050405020304" pitchFamily="18" charset="0"/>
                <a:cs typeface="Times New Roman" panose="02020603050405020304" pitchFamily="18" charset="0"/>
              </a:rPr>
              <a:t>Multiple Linear Regression </a:t>
            </a:r>
            <a:r>
              <a:rPr lang="en-US" sz="1800" dirty="0">
                <a:latin typeface="Times New Roman" panose="02020603050405020304" pitchFamily="18" charset="0"/>
                <a:cs typeface="Times New Roman" panose="02020603050405020304" pitchFamily="18" charset="0"/>
              </a:rPr>
              <a:t>in ML. Because we </a:t>
            </a:r>
            <a:r>
              <a:rPr lang="en-US" sz="1800" dirty="0">
                <a:solidFill>
                  <a:srgbClr val="0070C0"/>
                </a:solidFill>
                <a:latin typeface="Times New Roman" panose="02020603050405020304" pitchFamily="18" charset="0"/>
                <a:cs typeface="Times New Roman" panose="02020603050405020304" pitchFamily="18" charset="0"/>
              </a:rPr>
              <a:t>add some polynomial terms </a:t>
            </a:r>
            <a:r>
              <a:rPr lang="en-US" sz="1800" dirty="0">
                <a:latin typeface="Times New Roman" panose="02020603050405020304" pitchFamily="18" charset="0"/>
                <a:cs typeface="Times New Roman" panose="02020603050405020304" pitchFamily="18" charset="0"/>
              </a:rPr>
              <a:t>to the Multiple Linear regression equation to convert it into Polynomial Regression.</a:t>
            </a:r>
          </a:p>
          <a:p>
            <a:pPr marL="285750" indent="-2857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It is a linear model with </a:t>
            </a:r>
            <a:r>
              <a:rPr lang="en-US" sz="1800" dirty="0">
                <a:solidFill>
                  <a:srgbClr val="0070C0"/>
                </a:solidFill>
                <a:latin typeface="Times New Roman" panose="02020603050405020304" pitchFamily="18" charset="0"/>
                <a:cs typeface="Times New Roman" panose="02020603050405020304" pitchFamily="18" charset="0"/>
              </a:rPr>
              <a:t>some modification </a:t>
            </a:r>
            <a:r>
              <a:rPr lang="en-US" sz="1800" dirty="0">
                <a:latin typeface="Times New Roman" panose="02020603050405020304" pitchFamily="18" charset="0"/>
                <a:cs typeface="Times New Roman" panose="02020603050405020304" pitchFamily="18" charset="0"/>
              </a:rPr>
              <a:t>in order to increase the </a:t>
            </a:r>
            <a:r>
              <a:rPr lang="en-US" sz="1800" dirty="0">
                <a:solidFill>
                  <a:srgbClr val="0070C0"/>
                </a:solidFill>
                <a:latin typeface="Times New Roman" panose="02020603050405020304" pitchFamily="18" charset="0"/>
                <a:cs typeface="Times New Roman" panose="02020603050405020304" pitchFamily="18" charset="0"/>
              </a:rPr>
              <a:t>accuracy</a:t>
            </a:r>
            <a:r>
              <a:rPr lang="en-US" sz="1800" dirty="0">
                <a:latin typeface="Times New Roman" panose="02020603050405020304" pitchFamily="18" charset="0"/>
                <a:cs typeface="Times New Roman" panose="02020603050405020304" pitchFamily="18" charset="0"/>
              </a:rPr>
              <a:t>.</a:t>
            </a:r>
          </a:p>
          <a:p>
            <a:pPr marL="285750" indent="-2857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dataset used in Polynomial regression for training is of </a:t>
            </a:r>
            <a:r>
              <a:rPr lang="en-US" sz="1800" dirty="0">
                <a:solidFill>
                  <a:srgbClr val="0070C0"/>
                </a:solidFill>
                <a:latin typeface="Times New Roman" panose="02020603050405020304" pitchFamily="18" charset="0"/>
                <a:cs typeface="Times New Roman" panose="02020603050405020304" pitchFamily="18" charset="0"/>
              </a:rPr>
              <a:t>non-linear nature</a:t>
            </a:r>
            <a:r>
              <a:rPr lang="en-US" sz="1800" dirty="0">
                <a:latin typeface="Times New Roman" panose="02020603050405020304" pitchFamily="18" charset="0"/>
                <a:cs typeface="Times New Roman" panose="02020603050405020304" pitchFamily="18" charset="0"/>
              </a:rPr>
              <a:t>.</a:t>
            </a:r>
          </a:p>
          <a:p>
            <a:pPr marL="285750" indent="-2857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It makes use of a linear regression model to fit the complicated and non-linear functions and datasets.</a:t>
            </a:r>
          </a:p>
          <a:p>
            <a:pPr marL="285750" indent="-285750" algn="just">
              <a:lnSpc>
                <a:spcPct val="150000"/>
              </a:lnSpc>
              <a:buFont typeface="Arial" panose="020B0604020202020204" pitchFamily="34" charset="0"/>
              <a:buChar char="•"/>
            </a:pPr>
            <a:r>
              <a:rPr lang="en-US" sz="1800" dirty="0">
                <a:solidFill>
                  <a:srgbClr val="0070C0"/>
                </a:solidFill>
                <a:latin typeface="Times New Roman" panose="02020603050405020304" pitchFamily="18" charset="0"/>
                <a:cs typeface="Times New Roman" panose="02020603050405020304" pitchFamily="18" charset="0"/>
              </a:rPr>
              <a:t>Hence, "In Polynomial regression, the original features are converted into Polynomial features of required degree (2,3,..,n) and then modeled using a linear model."</a:t>
            </a:r>
          </a:p>
        </p:txBody>
      </p:sp>
      <p:sp>
        <p:nvSpPr>
          <p:cNvPr id="5" name="Rectangle 2">
            <a:extLst>
              <a:ext uri="{FF2B5EF4-FFF2-40B4-BE49-F238E27FC236}">
                <a16:creationId xmlns:a16="http://schemas.microsoft.com/office/drawing/2014/main" id="{BA214990-C718-4694-311B-201F0C7399E1}"/>
              </a:ext>
            </a:extLst>
          </p:cNvPr>
          <p:cNvSpPr>
            <a:spLocks noChangeArrowheads="1"/>
          </p:cNvSpPr>
          <p:nvPr/>
        </p:nvSpPr>
        <p:spPr bwMode="auto">
          <a:xfrm>
            <a:off x="2032721" y="1945450"/>
            <a:ext cx="6763807" cy="371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480" tIns="31740" rIns="91440" bIns="3174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y= b</a:t>
            </a:r>
            <a:r>
              <a:rPr kumimoji="0" lang="en-US" altLang="en-US" sz="2000" b="0" i="0" u="none" strike="noStrike" cap="none" normalizeH="0" baseline="-30000" dirty="0">
                <a:ln>
                  <a:noFill/>
                </a:ln>
                <a:solidFill>
                  <a:srgbClr val="333333"/>
                </a:solidFill>
                <a:effectLst/>
                <a:latin typeface="Times New Roman" panose="02020603050405020304" pitchFamily="18" charset="0"/>
                <a:cs typeface="Times New Roman" panose="02020603050405020304" pitchFamily="18" charset="0"/>
              </a:rPr>
              <a:t>0</a:t>
            </a:r>
            <a:r>
              <a:rPr kumimoji="0" lang="en-US" altLang="en-US"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+b</a:t>
            </a:r>
            <a:r>
              <a:rPr kumimoji="0" lang="en-US" altLang="en-US" sz="2000" b="0" i="0" u="none" strike="noStrike" cap="none" normalizeH="0" baseline="-30000" dirty="0">
                <a:ln>
                  <a:noFill/>
                </a:ln>
                <a:solidFill>
                  <a:srgbClr val="333333"/>
                </a:solidFill>
                <a:effectLst/>
                <a:latin typeface="Times New Roman" panose="02020603050405020304" pitchFamily="18" charset="0"/>
                <a:cs typeface="Times New Roman" panose="02020603050405020304" pitchFamily="18" charset="0"/>
              </a:rPr>
              <a:t>1</a:t>
            </a:r>
            <a:r>
              <a:rPr kumimoji="0" lang="en-US" altLang="en-US"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x</a:t>
            </a:r>
            <a:r>
              <a:rPr kumimoji="0" lang="en-US" altLang="en-US" sz="2000" b="0" i="0" u="none" strike="noStrike" cap="none" normalizeH="0" baseline="-30000" dirty="0">
                <a:ln>
                  <a:noFill/>
                </a:ln>
                <a:solidFill>
                  <a:srgbClr val="333333"/>
                </a:solidFill>
                <a:effectLst/>
                <a:latin typeface="Times New Roman" panose="02020603050405020304" pitchFamily="18" charset="0"/>
                <a:cs typeface="Times New Roman" panose="02020603050405020304" pitchFamily="18" charset="0"/>
              </a:rPr>
              <a:t>1</a:t>
            </a:r>
            <a:r>
              <a:rPr kumimoji="0" lang="en-US" altLang="en-US"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b</a:t>
            </a:r>
            <a:r>
              <a:rPr kumimoji="0" lang="en-US" altLang="en-US" sz="2000" b="0" i="0" u="none" strike="noStrike" cap="none" normalizeH="0" baseline="-30000" dirty="0">
                <a:ln>
                  <a:noFill/>
                </a:ln>
                <a:solidFill>
                  <a:srgbClr val="333333"/>
                </a:solidFill>
                <a:effectLst/>
                <a:latin typeface="Times New Roman" panose="02020603050405020304" pitchFamily="18" charset="0"/>
                <a:cs typeface="Times New Roman" panose="02020603050405020304" pitchFamily="18" charset="0"/>
              </a:rPr>
              <a:t>2</a:t>
            </a:r>
            <a:r>
              <a:rPr kumimoji="0" lang="en-US" altLang="en-US"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x</a:t>
            </a:r>
            <a:r>
              <a:rPr kumimoji="0" lang="en-US" altLang="en-US" sz="2000" b="0" i="0" u="none" strike="noStrike" cap="none" normalizeH="0" baseline="-30000" dirty="0">
                <a:ln>
                  <a:noFill/>
                </a:ln>
                <a:solidFill>
                  <a:srgbClr val="333333"/>
                </a:solidFill>
                <a:effectLst/>
                <a:latin typeface="Times New Roman" panose="02020603050405020304" pitchFamily="18" charset="0"/>
                <a:cs typeface="Times New Roman" panose="02020603050405020304" pitchFamily="18" charset="0"/>
              </a:rPr>
              <a:t>1</a:t>
            </a:r>
            <a:r>
              <a:rPr kumimoji="0" lang="en-US" altLang="en-US" sz="2000" b="0" i="0" u="none" strike="noStrike" cap="none" normalizeH="0" baseline="30000" dirty="0">
                <a:ln>
                  <a:noFill/>
                </a:ln>
                <a:solidFill>
                  <a:srgbClr val="333333"/>
                </a:solidFill>
                <a:effectLst/>
                <a:latin typeface="Times New Roman" panose="02020603050405020304" pitchFamily="18" charset="0"/>
                <a:cs typeface="Times New Roman" panose="02020603050405020304" pitchFamily="18" charset="0"/>
              </a:rPr>
              <a:t>2</a:t>
            </a:r>
            <a:r>
              <a:rPr kumimoji="0" lang="en-US" altLang="en-US"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b</a:t>
            </a:r>
            <a:r>
              <a:rPr kumimoji="0" lang="en-US" altLang="en-US" sz="2000" b="0" i="0" u="none" strike="noStrike" cap="none" normalizeH="0" baseline="-30000" dirty="0">
                <a:ln>
                  <a:noFill/>
                </a:ln>
                <a:solidFill>
                  <a:srgbClr val="333333"/>
                </a:solidFill>
                <a:effectLst/>
                <a:latin typeface="Times New Roman" panose="02020603050405020304" pitchFamily="18" charset="0"/>
                <a:cs typeface="Times New Roman" panose="02020603050405020304" pitchFamily="18" charset="0"/>
              </a:rPr>
              <a:t>2</a:t>
            </a:r>
            <a:r>
              <a:rPr kumimoji="0" lang="en-US" altLang="en-US"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x</a:t>
            </a:r>
            <a:r>
              <a:rPr kumimoji="0" lang="en-US" altLang="en-US" sz="2000" b="0" i="0" u="none" strike="noStrike" cap="none" normalizeH="0" baseline="-30000" dirty="0">
                <a:ln>
                  <a:noFill/>
                </a:ln>
                <a:solidFill>
                  <a:srgbClr val="333333"/>
                </a:solidFill>
                <a:effectLst/>
                <a:latin typeface="Times New Roman" panose="02020603050405020304" pitchFamily="18" charset="0"/>
                <a:cs typeface="Times New Roman" panose="02020603050405020304" pitchFamily="18" charset="0"/>
              </a:rPr>
              <a:t>1</a:t>
            </a:r>
            <a:r>
              <a:rPr kumimoji="0" lang="en-US" altLang="en-US" sz="2000" b="0" i="0" u="none" strike="noStrike" cap="none" normalizeH="0" baseline="30000" dirty="0">
                <a:ln>
                  <a:noFill/>
                </a:ln>
                <a:solidFill>
                  <a:srgbClr val="333333"/>
                </a:solidFill>
                <a:effectLst/>
                <a:latin typeface="Times New Roman" panose="02020603050405020304" pitchFamily="18" charset="0"/>
                <a:cs typeface="Times New Roman" panose="02020603050405020304" pitchFamily="18" charset="0"/>
              </a:rPr>
              <a:t>3</a:t>
            </a:r>
            <a:r>
              <a:rPr kumimoji="0" lang="en-US" altLang="en-US"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b</a:t>
            </a:r>
            <a:r>
              <a:rPr kumimoji="0" lang="en-US" altLang="en-US" sz="2000" b="0" i="0" u="none" strike="noStrike" cap="none" normalizeH="0" baseline="-30000" dirty="0">
                <a:ln>
                  <a:noFill/>
                </a:ln>
                <a:solidFill>
                  <a:srgbClr val="333333"/>
                </a:solidFill>
                <a:effectLst/>
                <a:latin typeface="Times New Roman" panose="02020603050405020304" pitchFamily="18" charset="0"/>
                <a:cs typeface="Times New Roman" panose="02020603050405020304" pitchFamily="18" charset="0"/>
              </a:rPr>
              <a:t>n</a:t>
            </a:r>
            <a:r>
              <a:rPr kumimoji="0" lang="en-US" altLang="en-US"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x</a:t>
            </a:r>
            <a:r>
              <a:rPr kumimoji="0" lang="en-US" altLang="en-US" sz="2000" b="0" i="0" u="none" strike="noStrike" cap="none" normalizeH="0" baseline="-30000" dirty="0">
                <a:ln>
                  <a:noFill/>
                </a:ln>
                <a:solidFill>
                  <a:srgbClr val="333333"/>
                </a:solidFill>
                <a:effectLst/>
                <a:latin typeface="Times New Roman" panose="02020603050405020304" pitchFamily="18" charset="0"/>
                <a:cs typeface="Times New Roman" panose="02020603050405020304" pitchFamily="18" charset="0"/>
              </a:rPr>
              <a:t>1</a:t>
            </a:r>
            <a:r>
              <a:rPr kumimoji="0" lang="en-US" altLang="en-US" sz="2000" b="0" i="0" u="none" strike="noStrike" cap="none" normalizeH="0" baseline="30000" dirty="0">
                <a:ln>
                  <a:noFill/>
                </a:ln>
                <a:solidFill>
                  <a:srgbClr val="333333"/>
                </a:solidFill>
                <a:effectLst/>
                <a:latin typeface="Times New Roman" panose="02020603050405020304" pitchFamily="18" charset="0"/>
                <a:cs typeface="Times New Roman" panose="02020603050405020304" pitchFamily="18" charset="0"/>
              </a:rPr>
              <a:t>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1239298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719090" y="38396"/>
            <a:ext cx="10525957" cy="644293"/>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Need for Polynomial Regression:</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390618" y="682689"/>
            <a:ext cx="11283517" cy="5966685"/>
          </a:xfrm>
        </p:spPr>
        <p:txBody>
          <a:bodyPr>
            <a:noAutofit/>
          </a:bodyPr>
          <a:lstStyle/>
          <a:p>
            <a:pPr marL="285750" indent="-2857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If we apply a </a:t>
            </a:r>
            <a:r>
              <a:rPr lang="en-US" sz="1800" dirty="0">
                <a:solidFill>
                  <a:srgbClr val="0070C0"/>
                </a:solidFill>
                <a:latin typeface="Times New Roman" panose="02020603050405020304" pitchFamily="18" charset="0"/>
                <a:cs typeface="Times New Roman" panose="02020603050405020304" pitchFamily="18" charset="0"/>
              </a:rPr>
              <a:t>linear model </a:t>
            </a:r>
            <a:r>
              <a:rPr lang="en-US" sz="1800" dirty="0">
                <a:latin typeface="Times New Roman" panose="02020603050405020304" pitchFamily="18" charset="0"/>
                <a:cs typeface="Times New Roman" panose="02020603050405020304" pitchFamily="18" charset="0"/>
              </a:rPr>
              <a:t>on a </a:t>
            </a:r>
            <a:r>
              <a:rPr lang="en-US" sz="1800" dirty="0">
                <a:solidFill>
                  <a:srgbClr val="0070C0"/>
                </a:solidFill>
                <a:latin typeface="Times New Roman" panose="02020603050405020304" pitchFamily="18" charset="0"/>
                <a:cs typeface="Times New Roman" panose="02020603050405020304" pitchFamily="18" charset="0"/>
              </a:rPr>
              <a:t>linear dataset</a:t>
            </a:r>
            <a:r>
              <a:rPr lang="en-US" sz="1800" dirty="0">
                <a:latin typeface="Times New Roman" panose="02020603050405020304" pitchFamily="18" charset="0"/>
                <a:cs typeface="Times New Roman" panose="02020603050405020304" pitchFamily="18" charset="0"/>
              </a:rPr>
              <a:t>, then it provides us a good result as we have seen in </a:t>
            </a:r>
            <a:r>
              <a:rPr lang="en-US" sz="1800" dirty="0">
                <a:solidFill>
                  <a:srgbClr val="0070C0"/>
                </a:solidFill>
                <a:latin typeface="Times New Roman" panose="02020603050405020304" pitchFamily="18" charset="0"/>
                <a:cs typeface="Times New Roman" panose="02020603050405020304" pitchFamily="18" charset="0"/>
              </a:rPr>
              <a:t>Simple Linear Regression</a:t>
            </a:r>
            <a:r>
              <a:rPr lang="en-US" sz="1800" dirty="0">
                <a:latin typeface="Times New Roman" panose="02020603050405020304" pitchFamily="18" charset="0"/>
                <a:cs typeface="Times New Roman" panose="02020603050405020304" pitchFamily="18" charset="0"/>
              </a:rPr>
              <a:t>, but if we apply the </a:t>
            </a:r>
            <a:r>
              <a:rPr lang="en-US" sz="1800" dirty="0">
                <a:solidFill>
                  <a:srgbClr val="0070C0"/>
                </a:solidFill>
                <a:latin typeface="Times New Roman" panose="02020603050405020304" pitchFamily="18" charset="0"/>
                <a:cs typeface="Times New Roman" panose="02020603050405020304" pitchFamily="18" charset="0"/>
              </a:rPr>
              <a:t>same model without any modification on a non-linear dataset</a:t>
            </a:r>
            <a:r>
              <a:rPr lang="en-US" sz="1800" dirty="0">
                <a:latin typeface="Times New Roman" panose="02020603050405020304" pitchFamily="18" charset="0"/>
                <a:cs typeface="Times New Roman" panose="02020603050405020304" pitchFamily="18" charset="0"/>
              </a:rPr>
              <a:t>, then it will produce a drastic output. Due to which loss function will increase</a:t>
            </a:r>
            <a:r>
              <a:rPr lang="en-US" sz="1800" dirty="0">
                <a:solidFill>
                  <a:srgbClr val="0070C0"/>
                </a:solidFill>
                <a:latin typeface="Times New Roman" panose="02020603050405020304" pitchFamily="18" charset="0"/>
                <a:cs typeface="Times New Roman" panose="02020603050405020304" pitchFamily="18" charset="0"/>
              </a:rPr>
              <a:t>, the error rate will be high, and accuracy will be decreased.</a:t>
            </a:r>
          </a:p>
          <a:p>
            <a:pPr marL="285750" indent="-2857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So for such cases, where data points are arranged in a </a:t>
            </a:r>
            <a:r>
              <a:rPr lang="en-US" sz="1800" dirty="0">
                <a:solidFill>
                  <a:srgbClr val="0070C0"/>
                </a:solidFill>
                <a:latin typeface="Times New Roman" panose="02020603050405020304" pitchFamily="18" charset="0"/>
                <a:cs typeface="Times New Roman" panose="02020603050405020304" pitchFamily="18" charset="0"/>
              </a:rPr>
              <a:t>non-linear fashion</a:t>
            </a:r>
            <a:r>
              <a:rPr lang="en-US" sz="1800" dirty="0">
                <a:latin typeface="Times New Roman" panose="02020603050405020304" pitchFamily="18" charset="0"/>
                <a:cs typeface="Times New Roman" panose="02020603050405020304" pitchFamily="18" charset="0"/>
              </a:rPr>
              <a:t>, we need the </a:t>
            </a:r>
            <a:r>
              <a:rPr lang="en-US" sz="1800" dirty="0">
                <a:solidFill>
                  <a:srgbClr val="0070C0"/>
                </a:solidFill>
                <a:latin typeface="Times New Roman" panose="02020603050405020304" pitchFamily="18" charset="0"/>
                <a:cs typeface="Times New Roman" panose="02020603050405020304" pitchFamily="18" charset="0"/>
              </a:rPr>
              <a:t>Polynomial Regression model</a:t>
            </a:r>
            <a:r>
              <a:rPr lang="en-US" sz="1800" dirty="0">
                <a:latin typeface="Times New Roman" panose="02020603050405020304" pitchFamily="18" charset="0"/>
                <a:cs typeface="Times New Roman" panose="02020603050405020304" pitchFamily="18" charset="0"/>
              </a:rPr>
              <a:t>. We can understand it in a better way using the below comparison diagram of the linear dataset and non-linear dataset.</a:t>
            </a:r>
          </a:p>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nSpc>
                <a:spcPct val="150000"/>
              </a:lnSpc>
            </a:pPr>
            <a:r>
              <a:rPr lang="en-US" sz="1800" dirty="0">
                <a:solidFill>
                  <a:srgbClr val="0070C0"/>
                </a:solidFill>
                <a:latin typeface="Times New Roman" panose="02020603050405020304" pitchFamily="18" charset="0"/>
                <a:cs typeface="Times New Roman" panose="02020603050405020304" pitchFamily="18" charset="0"/>
              </a:rPr>
              <a:t>Fig: Simple linear and polynomial model [1]</a:t>
            </a:r>
          </a:p>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BE1C06F-BB40-423D-769D-0B5534E4DD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9964" y="3429000"/>
            <a:ext cx="5958840" cy="2724912"/>
          </a:xfrm>
          <a:prstGeom prst="rect">
            <a:avLst/>
          </a:prstGeom>
        </p:spPr>
      </p:pic>
    </p:spTree>
    <p:extLst>
      <p:ext uri="{BB962C8B-B14F-4D97-AF65-F5344CB8AC3E}">
        <p14:creationId xmlns:p14="http://schemas.microsoft.com/office/powerpoint/2010/main" val="2879281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719090" y="38396"/>
            <a:ext cx="10525957" cy="644293"/>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Need for Polynomial Regression:</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390618" y="682689"/>
            <a:ext cx="11283517" cy="5966685"/>
          </a:xfrm>
        </p:spPr>
        <p:txBody>
          <a:bodyPr>
            <a:noAutofit/>
          </a:bodyPr>
          <a:lstStyle/>
          <a:p>
            <a:pPr marL="285750" indent="-2857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In the below Fig 1, we have taken a dataset which is arranged non-linearly. So if we try to cover it with a linear model, then we can clearly see that it hardly covers any data point. On the other hand, a curve is suitable to cover most of the data points, which is of the Polynomial model.</a:t>
            </a:r>
          </a:p>
          <a:p>
            <a:pPr marL="285750" indent="-2857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Hence, if the datasets are arranged in a non-linear fashion, then we should use the Polynomial Regression model instead of Simple Linear Regression.</a:t>
            </a:r>
            <a:endParaRPr lang="en-US" sz="1800" dirty="0">
              <a:solidFill>
                <a:srgbClr val="0070C0"/>
              </a:solidFill>
              <a:latin typeface="Times New Roman" panose="02020603050405020304" pitchFamily="18" charset="0"/>
              <a:cs typeface="Times New Roman" panose="02020603050405020304" pitchFamily="18" charset="0"/>
            </a:endParaRPr>
          </a:p>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nSpc>
                <a:spcPct val="150000"/>
              </a:lnSpc>
            </a:pPr>
            <a:r>
              <a:rPr lang="en-US" sz="1800" dirty="0">
                <a:solidFill>
                  <a:srgbClr val="0070C0"/>
                </a:solidFill>
                <a:latin typeface="Times New Roman" panose="02020603050405020304" pitchFamily="18" charset="0"/>
                <a:cs typeface="Times New Roman" panose="02020603050405020304" pitchFamily="18" charset="0"/>
              </a:rPr>
              <a:t>Fig: Simple linear and polynomial model [1]</a:t>
            </a:r>
          </a:p>
          <a:p>
            <a:pPr>
              <a:lnSpc>
                <a:spcPct val="150000"/>
              </a:lnSpc>
            </a:pPr>
            <a:r>
              <a:rPr lang="en-US" sz="1800" dirty="0">
                <a:solidFill>
                  <a:srgbClr val="0070C0"/>
                </a:solidFill>
                <a:latin typeface="Times New Roman" panose="02020603050405020304" pitchFamily="18" charset="0"/>
                <a:cs typeface="Times New Roman" panose="02020603050405020304" pitchFamily="18" charset="0"/>
              </a:rPr>
              <a:t>Fig: Simple linear and polynomial model [1]</a:t>
            </a:r>
          </a:p>
          <a:p>
            <a:pPr>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BE1C06F-BB40-423D-769D-0B5534E4DD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9964" y="3429000"/>
            <a:ext cx="5958840" cy="2724912"/>
          </a:xfrm>
          <a:prstGeom prst="rect">
            <a:avLst/>
          </a:prstGeom>
        </p:spPr>
      </p:pic>
    </p:spTree>
    <p:extLst>
      <p:ext uri="{BB962C8B-B14F-4D97-AF65-F5344CB8AC3E}">
        <p14:creationId xmlns:p14="http://schemas.microsoft.com/office/powerpoint/2010/main" val="9180874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719090" y="38396"/>
            <a:ext cx="10525957" cy="644293"/>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Equation of the Polynomial Regression Model:</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390618" y="682689"/>
            <a:ext cx="11283517" cy="5966685"/>
          </a:xfrm>
        </p:spPr>
        <p:txBody>
          <a:bodyPr>
            <a:noAutofit/>
          </a:bodyPr>
          <a:lstStyle/>
          <a:p>
            <a:pPr algn="just">
              <a:lnSpc>
                <a:spcPct val="150000"/>
              </a:lnSpc>
            </a:pPr>
            <a:r>
              <a:rPr lang="en-US" sz="1800" dirty="0">
                <a:solidFill>
                  <a:srgbClr val="0070C0"/>
                </a:solidFill>
                <a:latin typeface="Times New Roman" panose="02020603050405020304" pitchFamily="18" charset="0"/>
                <a:cs typeface="Times New Roman" panose="02020603050405020304" pitchFamily="18" charset="0"/>
              </a:rPr>
              <a:t>Simple Linear Regression equation:         </a:t>
            </a:r>
            <a:r>
              <a:rPr lang="en-US" sz="1800" dirty="0">
                <a:latin typeface="Times New Roman" panose="02020603050405020304" pitchFamily="18" charset="0"/>
                <a:cs typeface="Times New Roman" panose="02020603050405020304" pitchFamily="18" charset="0"/>
              </a:rPr>
              <a:t>y = b0+b1x         .........(a)</a:t>
            </a:r>
          </a:p>
          <a:p>
            <a:pPr algn="just">
              <a:lnSpc>
                <a:spcPct val="150000"/>
              </a:lnSpc>
            </a:pPr>
            <a:r>
              <a:rPr lang="en-US" sz="1800" dirty="0">
                <a:solidFill>
                  <a:srgbClr val="0070C0"/>
                </a:solidFill>
                <a:latin typeface="Times New Roman" panose="02020603050405020304" pitchFamily="18" charset="0"/>
                <a:cs typeface="Times New Roman" panose="02020603050405020304" pitchFamily="18" charset="0"/>
              </a:rPr>
              <a:t>Multiple Linear Regression equation:         </a:t>
            </a:r>
            <a:r>
              <a:rPr lang="en-US" sz="1800" dirty="0">
                <a:latin typeface="Times New Roman" panose="02020603050405020304" pitchFamily="18" charset="0"/>
                <a:cs typeface="Times New Roman" panose="02020603050405020304" pitchFamily="18" charset="0"/>
              </a:rPr>
              <a:t>y= b0+b1x+ b2x2+ b3x3+....+ </a:t>
            </a:r>
            <a:r>
              <a:rPr lang="en-US" sz="1800" dirty="0" err="1">
                <a:latin typeface="Times New Roman" panose="02020603050405020304" pitchFamily="18" charset="0"/>
                <a:cs typeface="Times New Roman" panose="02020603050405020304" pitchFamily="18" charset="0"/>
              </a:rPr>
              <a:t>bnxn</a:t>
            </a:r>
            <a:r>
              <a:rPr lang="en-US" sz="1800" dirty="0">
                <a:latin typeface="Times New Roman" panose="02020603050405020304" pitchFamily="18" charset="0"/>
                <a:cs typeface="Times New Roman" panose="02020603050405020304" pitchFamily="18" charset="0"/>
              </a:rPr>
              <a:t>         .........(b)</a:t>
            </a:r>
          </a:p>
          <a:p>
            <a:pPr algn="just">
              <a:lnSpc>
                <a:spcPct val="150000"/>
              </a:lnSpc>
            </a:pPr>
            <a:r>
              <a:rPr lang="en-US" sz="1800" dirty="0">
                <a:solidFill>
                  <a:srgbClr val="0070C0"/>
                </a:solidFill>
                <a:latin typeface="Times New Roman" panose="02020603050405020304" pitchFamily="18" charset="0"/>
                <a:cs typeface="Times New Roman" panose="02020603050405020304" pitchFamily="18" charset="0"/>
              </a:rPr>
              <a:t>Polynomial Regression equation:</a:t>
            </a:r>
            <a:r>
              <a:rPr lang="en-US" sz="1800" dirty="0">
                <a:latin typeface="Times New Roman" panose="02020603050405020304" pitchFamily="18" charset="0"/>
                <a:cs typeface="Times New Roman" panose="02020603050405020304" pitchFamily="18" charset="0"/>
              </a:rPr>
              <a:t>         y= b0+b1x + b2x2+ b3x3+....+ </a:t>
            </a:r>
            <a:r>
              <a:rPr lang="en-US" sz="1800" dirty="0" err="1">
                <a:latin typeface="Times New Roman" panose="02020603050405020304" pitchFamily="18" charset="0"/>
                <a:cs typeface="Times New Roman" panose="02020603050405020304" pitchFamily="18" charset="0"/>
              </a:rPr>
              <a:t>bnxn</a:t>
            </a:r>
            <a:r>
              <a:rPr lang="en-US" sz="1800" dirty="0">
                <a:latin typeface="Times New Roman" panose="02020603050405020304" pitchFamily="18" charset="0"/>
                <a:cs typeface="Times New Roman" panose="02020603050405020304" pitchFamily="18" charset="0"/>
              </a:rPr>
              <a:t>         ..........(c)</a:t>
            </a:r>
          </a:p>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64470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719090" y="38396"/>
            <a:ext cx="10525957" cy="644293"/>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Role of polynomial degree in polynomial regression :</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390618" y="682689"/>
            <a:ext cx="11283517" cy="5966685"/>
          </a:xfrm>
        </p:spPr>
        <p:txBody>
          <a:bodyPr>
            <a:noAutofit/>
          </a:bodyPr>
          <a:lstStyle/>
          <a:p>
            <a:pPr algn="just">
              <a:lnSpc>
                <a:spcPct val="150000"/>
              </a:lnSpc>
            </a:pPr>
            <a:r>
              <a:rPr lang="en-US" sz="1800" dirty="0">
                <a:solidFill>
                  <a:srgbClr val="0070C0"/>
                </a:solidFill>
                <a:latin typeface="Times New Roman" panose="02020603050405020304" pitchFamily="18" charset="0"/>
                <a:cs typeface="Times New Roman" panose="02020603050405020304" pitchFamily="18" charset="0"/>
              </a:rPr>
              <a:t>The main role of the polynomial degree is to control how well the model fits the training data and how well it generalizes to new, unseen data. Here's a breakdown of its role:</a:t>
            </a:r>
          </a:p>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gn="l">
              <a:buFont typeface="+mj-lt"/>
              <a:buAutoNum type="arabicPeriod"/>
            </a:pPr>
            <a:r>
              <a:rPr lang="en-US" sz="1800" b="1" i="0" dirty="0">
                <a:solidFill>
                  <a:srgbClr val="0070C0"/>
                </a:solidFill>
                <a:effectLst/>
                <a:latin typeface="Times New Roman" panose="02020603050405020304" pitchFamily="18" charset="0"/>
                <a:cs typeface="Times New Roman" panose="02020603050405020304" pitchFamily="18" charset="0"/>
              </a:rPr>
              <a:t>Model Flexibility</a:t>
            </a:r>
            <a:r>
              <a:rPr lang="en-US" sz="1800" b="0" i="0" dirty="0">
                <a:solidFill>
                  <a:srgbClr val="0070C0"/>
                </a:solidFill>
                <a:effectLst/>
                <a:latin typeface="Times New Roman" panose="02020603050405020304" pitchFamily="18" charset="0"/>
                <a:cs typeface="Times New Roman" panose="02020603050405020304" pitchFamily="18" charset="0"/>
              </a:rPr>
              <a:t>: </a:t>
            </a:r>
            <a:r>
              <a:rPr lang="en-US" sz="1800" b="0" i="0" dirty="0">
                <a:solidFill>
                  <a:srgbClr val="374151"/>
                </a:solidFill>
                <a:effectLst/>
                <a:latin typeface="Times New Roman" panose="02020603050405020304" pitchFamily="18" charset="0"/>
                <a:cs typeface="Times New Roman" panose="02020603050405020304" pitchFamily="18" charset="0"/>
              </a:rPr>
              <a:t>The degree of the polynomial defines how many bends or curves the regression line can take to fit the data. Higher degrees allow the model to capture more complex and non-linear patterns in the data. Lower degrees result in simpler, more linear models.</a:t>
            </a:r>
          </a:p>
          <a:p>
            <a:pPr algn="l">
              <a:buFont typeface="+mj-lt"/>
              <a:buAutoNum type="arabicPeriod"/>
            </a:pPr>
            <a:endParaRPr lang="en-US" sz="1800" b="0" i="0" dirty="0">
              <a:solidFill>
                <a:srgbClr val="374151"/>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1800" b="1" i="0" dirty="0">
                <a:solidFill>
                  <a:srgbClr val="0070C0"/>
                </a:solidFill>
                <a:effectLst/>
                <a:latin typeface="Times New Roman" panose="02020603050405020304" pitchFamily="18" charset="0"/>
                <a:cs typeface="Times New Roman" panose="02020603050405020304" pitchFamily="18" charset="0"/>
              </a:rPr>
              <a:t>Overfitting vs. Underfitting</a:t>
            </a:r>
            <a:r>
              <a:rPr lang="en-US" sz="1800" b="0" i="0" dirty="0">
                <a:solidFill>
                  <a:srgbClr val="0070C0"/>
                </a:solidFill>
                <a:effectLs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sz="1800" b="1" i="0" dirty="0">
                <a:solidFill>
                  <a:srgbClr val="374151"/>
                </a:solidFill>
                <a:effectLst/>
                <a:latin typeface="Times New Roman" panose="02020603050405020304" pitchFamily="18" charset="0"/>
                <a:cs typeface="Times New Roman" panose="02020603050405020304" pitchFamily="18" charset="0"/>
              </a:rPr>
              <a:t>Underfitting</a:t>
            </a:r>
            <a:r>
              <a:rPr lang="en-US" sz="1800" b="0" i="0" dirty="0">
                <a:solidFill>
                  <a:srgbClr val="374151"/>
                </a:solidFill>
                <a:effectLst/>
                <a:latin typeface="Times New Roman" panose="02020603050405020304" pitchFamily="18" charset="0"/>
                <a:cs typeface="Times New Roman" panose="02020603050405020304" pitchFamily="18" charset="0"/>
              </a:rPr>
              <a:t>: When the degree is too low (e.g., linear regression for a highly non-linear relationship), the model may underfit the data. It won't capture the underlying patterns, resulting in poor predictive performance on both the training and test data.</a:t>
            </a:r>
          </a:p>
          <a:p>
            <a:pPr marL="742950" lvl="1" indent="-285750" algn="l">
              <a:buFont typeface="+mj-lt"/>
              <a:buAutoNum type="arabicPeriod"/>
            </a:pPr>
            <a:r>
              <a:rPr lang="en-US" sz="1800" b="1" i="0" dirty="0">
                <a:solidFill>
                  <a:srgbClr val="374151"/>
                </a:solidFill>
                <a:effectLst/>
                <a:latin typeface="Times New Roman" panose="02020603050405020304" pitchFamily="18" charset="0"/>
                <a:cs typeface="Times New Roman" panose="02020603050405020304" pitchFamily="18" charset="0"/>
              </a:rPr>
              <a:t>Overfitting</a:t>
            </a:r>
            <a:r>
              <a:rPr lang="en-US" sz="1800" b="0" i="0" dirty="0">
                <a:solidFill>
                  <a:srgbClr val="374151"/>
                </a:solidFill>
                <a:effectLst/>
                <a:latin typeface="Times New Roman" panose="02020603050405020304" pitchFamily="18" charset="0"/>
                <a:cs typeface="Times New Roman" panose="02020603050405020304" pitchFamily="18" charset="0"/>
              </a:rPr>
              <a:t>: When the degree is too high (e.g., using a very high-degree polynomial), the model may overfit the training data. It fits the noise in the data rather than the actual patterns, leading to poor generalization on new data.</a:t>
            </a:r>
          </a:p>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08585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719090" y="38396"/>
            <a:ext cx="10525957" cy="644293"/>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Role of polynomial degree in polynomial regression :</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390618" y="682689"/>
            <a:ext cx="11283517" cy="5966685"/>
          </a:xfrm>
        </p:spPr>
        <p:txBody>
          <a:bodyPr>
            <a:noAutofit/>
          </a:bodyPr>
          <a:lstStyle/>
          <a:p>
            <a:pPr algn="just">
              <a:lnSpc>
                <a:spcPct val="150000"/>
              </a:lnSpc>
            </a:pPr>
            <a:r>
              <a:rPr lang="en-US" sz="1800" dirty="0">
                <a:solidFill>
                  <a:srgbClr val="0070C0"/>
                </a:solidFill>
                <a:latin typeface="Times New Roman" panose="02020603050405020304" pitchFamily="18" charset="0"/>
                <a:cs typeface="Times New Roman" panose="02020603050405020304" pitchFamily="18" charset="0"/>
              </a:rPr>
              <a:t>The main role of the polynomial degree is to control how well the model fits the training data and how well it generalizes to new, unseen data. Here's a breakdown of its role:</a:t>
            </a:r>
            <a:endParaRPr lang="en-US" sz="1800" dirty="0">
              <a:latin typeface="Times New Roman" panose="02020603050405020304" pitchFamily="18" charset="0"/>
              <a:cs typeface="Times New Roman" panose="02020603050405020304" pitchFamily="18" charset="0"/>
            </a:endParaRPr>
          </a:p>
          <a:p>
            <a:pPr marL="457200" indent="-457200" algn="just">
              <a:buFont typeface="+mj-lt"/>
              <a:buAutoNum type="arabicPeriod" startAt="3"/>
            </a:pPr>
            <a:r>
              <a:rPr lang="en-US" sz="1800" b="1" i="0" dirty="0">
                <a:solidFill>
                  <a:srgbClr val="0070C0"/>
                </a:solidFill>
                <a:effectLst/>
                <a:latin typeface="Times New Roman" panose="02020603050405020304" pitchFamily="18" charset="0"/>
                <a:cs typeface="Times New Roman" panose="02020603050405020304" pitchFamily="18" charset="0"/>
              </a:rPr>
              <a:t>Bias-Variance Trade-off</a:t>
            </a:r>
            <a:r>
              <a:rPr lang="en-US" sz="1800" b="0" i="0" dirty="0">
                <a:solidFill>
                  <a:srgbClr val="0070C0"/>
                </a:solidFill>
                <a:effectLst/>
                <a:latin typeface="Times New Roman" panose="02020603050405020304" pitchFamily="18" charset="0"/>
                <a:cs typeface="Times New Roman" panose="02020603050405020304" pitchFamily="18" charset="0"/>
              </a:rPr>
              <a:t>: </a:t>
            </a:r>
            <a:r>
              <a:rPr lang="en-US" sz="1800" b="0" i="0" dirty="0">
                <a:solidFill>
                  <a:srgbClr val="374151"/>
                </a:solidFill>
                <a:effectLst/>
                <a:latin typeface="Times New Roman" panose="02020603050405020304" pitchFamily="18" charset="0"/>
                <a:cs typeface="Times New Roman" panose="02020603050405020304" pitchFamily="18" charset="0"/>
              </a:rPr>
              <a:t>The choice of polynomial degree is a part of the bias-variance trade-off. Lower degrees have high bias (they make strong assumptions about linearity) but low variance (they are less sensitive to small fluctuations in the data). Higher degrees have low bias (they can fit complex patterns) but high variance (they are sensitive to noise).</a:t>
            </a:r>
          </a:p>
          <a:p>
            <a:pPr algn="just">
              <a:buFont typeface="+mj-lt"/>
              <a:buAutoNum type="arabicPeriod" startAt="3"/>
            </a:pPr>
            <a:r>
              <a:rPr lang="en-US" sz="1800" b="1" i="0" dirty="0">
                <a:solidFill>
                  <a:srgbClr val="374151"/>
                </a:solidFill>
                <a:effectLst/>
                <a:latin typeface="Times New Roman" panose="02020603050405020304" pitchFamily="18" charset="0"/>
                <a:cs typeface="Times New Roman" panose="02020603050405020304" pitchFamily="18" charset="0"/>
              </a:rPr>
              <a:t>   </a:t>
            </a:r>
            <a:r>
              <a:rPr lang="en-US" sz="1800" b="1" i="0" dirty="0">
                <a:solidFill>
                  <a:srgbClr val="0070C0"/>
                </a:solidFill>
                <a:effectLst/>
                <a:latin typeface="Times New Roman" panose="02020603050405020304" pitchFamily="18" charset="0"/>
                <a:cs typeface="Times New Roman" panose="02020603050405020304" pitchFamily="18" charset="0"/>
              </a:rPr>
              <a:t>Cross-Validation</a:t>
            </a:r>
            <a:r>
              <a:rPr lang="en-US" sz="1800" b="0" i="0" dirty="0">
                <a:solidFill>
                  <a:srgbClr val="0070C0"/>
                </a:solidFill>
                <a:effectLst/>
                <a:latin typeface="Times New Roman" panose="02020603050405020304" pitchFamily="18" charset="0"/>
                <a:cs typeface="Times New Roman" panose="02020603050405020304" pitchFamily="18" charset="0"/>
              </a:rPr>
              <a:t>:</a:t>
            </a:r>
            <a:r>
              <a:rPr lang="en-US" sz="1800" b="0" i="0" dirty="0">
                <a:solidFill>
                  <a:srgbClr val="374151"/>
                </a:solidFill>
                <a:effectLst/>
                <a:latin typeface="Times New Roman" panose="02020603050405020304" pitchFamily="18" charset="0"/>
                <a:cs typeface="Times New Roman" panose="02020603050405020304" pitchFamily="18" charset="0"/>
              </a:rPr>
              <a:t> To find the optimal polynomial degree, cross-validation techniques like k-fold cross-validation can be used. This helps in selecting a degree that strikes a balance between bias and variance, leading to good generalization.</a:t>
            </a:r>
          </a:p>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42410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FFCDC9-CDB9-70B7-9EF8-06B44E3C18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FB2F92-304B-EB46-EEF2-DA64E42F9CE8}"/>
              </a:ext>
            </a:extLst>
          </p:cNvPr>
          <p:cNvSpPr>
            <a:spLocks noGrp="1"/>
          </p:cNvSpPr>
          <p:nvPr>
            <p:ph type="ctrTitle"/>
          </p:nvPr>
        </p:nvSpPr>
        <p:spPr>
          <a:xfrm>
            <a:off x="719090" y="38396"/>
            <a:ext cx="10525957" cy="644293"/>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Simple linear regression :</a:t>
            </a:r>
          </a:p>
        </p:txBody>
      </p:sp>
      <p:sp>
        <p:nvSpPr>
          <p:cNvPr id="3" name="Subtitle 2">
            <a:extLst>
              <a:ext uri="{FF2B5EF4-FFF2-40B4-BE49-F238E27FC236}">
                <a16:creationId xmlns:a16="http://schemas.microsoft.com/office/drawing/2014/main" id="{62DA3BF3-3A0B-5416-CF4A-420DF6706CBF}"/>
              </a:ext>
            </a:extLst>
          </p:cNvPr>
          <p:cNvSpPr>
            <a:spLocks noGrp="1"/>
          </p:cNvSpPr>
          <p:nvPr>
            <p:ph type="subTitle" idx="1"/>
          </p:nvPr>
        </p:nvSpPr>
        <p:spPr>
          <a:xfrm>
            <a:off x="390618" y="682689"/>
            <a:ext cx="11283517" cy="5966685"/>
          </a:xfrm>
        </p:spPr>
        <p:txBody>
          <a:bodyPr>
            <a:noAutofit/>
          </a:bodyPr>
          <a:lstStyle/>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9E57B3ED-9105-F4D5-AB46-72EEF016DD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4020" y="967668"/>
            <a:ext cx="8823960" cy="5051394"/>
          </a:xfrm>
          <a:prstGeom prst="rect">
            <a:avLst/>
          </a:prstGeom>
        </p:spPr>
      </p:pic>
    </p:spTree>
    <p:extLst>
      <p:ext uri="{BB962C8B-B14F-4D97-AF65-F5344CB8AC3E}">
        <p14:creationId xmlns:p14="http://schemas.microsoft.com/office/powerpoint/2010/main" val="2899640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719091" y="314495"/>
            <a:ext cx="10525957" cy="644293"/>
          </a:xfrm>
        </p:spPr>
        <p:txBody>
          <a:bodyPr>
            <a:normAutofit/>
          </a:bodyPr>
          <a:lstStyle/>
          <a:p>
            <a:r>
              <a:rPr lang="en-US" sz="2800" dirty="0">
                <a:latin typeface="Times New Roman" panose="02020603050405020304" pitchFamily="18" charset="0"/>
                <a:cs typeface="Times New Roman" panose="02020603050405020304" pitchFamily="18" charset="0"/>
              </a:rPr>
              <a:t>Regression vs. Classification in Machine Learning:</a:t>
            </a:r>
            <a:endParaRPr lang="en-IN" sz="28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1524000" y="1367161"/>
            <a:ext cx="9144000" cy="5282214"/>
          </a:xfrm>
        </p:spPr>
        <p:txBody>
          <a:bodyPr>
            <a:normAutofit/>
          </a:bodyPr>
          <a:lstStyle/>
          <a:p>
            <a:pPr marL="342900" indent="-34290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Supervised learning methods: It contains past data with labels which are then used for building the model.</a:t>
            </a:r>
          </a:p>
          <a:p>
            <a:pPr marL="342900" indent="-34290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Supervised learning problems can be further grouped into </a:t>
            </a:r>
            <a:r>
              <a:rPr lang="en-US" sz="1800" dirty="0">
                <a:solidFill>
                  <a:srgbClr val="00B0F0"/>
                </a:solidFill>
                <a:latin typeface="Times New Roman" panose="02020603050405020304" pitchFamily="18" charset="0"/>
                <a:cs typeface="Times New Roman" panose="02020603050405020304" pitchFamily="18" charset="0"/>
              </a:rPr>
              <a:t>Regression and Classification problems</a:t>
            </a:r>
            <a:r>
              <a:rPr lang="en-US" sz="1800" dirty="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sz="1800" dirty="0">
                <a:solidFill>
                  <a:srgbClr val="0070C0"/>
                </a:solidFill>
                <a:latin typeface="Times New Roman" panose="02020603050405020304" pitchFamily="18" charset="0"/>
                <a:cs typeface="Times New Roman" panose="02020603050405020304" pitchFamily="18" charset="0"/>
              </a:rPr>
              <a:t>Regression:</a:t>
            </a:r>
            <a:r>
              <a:rPr lang="en-US" sz="1800" dirty="0">
                <a:latin typeface="Times New Roman" panose="02020603050405020304" pitchFamily="18" charset="0"/>
                <a:cs typeface="Times New Roman" panose="02020603050405020304" pitchFamily="18" charset="0"/>
              </a:rPr>
              <a:t> The output variable to be predicted is continuous in nature, e.g. scores of a student, diamond prices, car prices, house prices etc.</a:t>
            </a:r>
          </a:p>
          <a:p>
            <a:pPr marL="342900" indent="-34290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Regression algorithms are used to predict the </a:t>
            </a:r>
            <a:r>
              <a:rPr lang="en-US" sz="1800" dirty="0">
                <a:solidFill>
                  <a:srgbClr val="00B0F0"/>
                </a:solidFill>
                <a:latin typeface="Times New Roman" panose="02020603050405020304" pitchFamily="18" charset="0"/>
                <a:cs typeface="Times New Roman" panose="02020603050405020304" pitchFamily="18" charset="0"/>
              </a:rPr>
              <a:t>continuous values </a:t>
            </a:r>
            <a:r>
              <a:rPr lang="en-US" sz="1800" dirty="0">
                <a:latin typeface="Times New Roman" panose="02020603050405020304" pitchFamily="18" charset="0"/>
                <a:cs typeface="Times New Roman" panose="02020603050405020304" pitchFamily="18" charset="0"/>
              </a:rPr>
              <a:t>such as price, salary, age, etc.</a:t>
            </a:r>
          </a:p>
          <a:p>
            <a:pPr marL="342900" indent="-342900" algn="just">
              <a:buFont typeface="Arial" panose="020B0604020202020204" pitchFamily="34" charset="0"/>
              <a:buChar char="•"/>
            </a:pPr>
            <a:r>
              <a:rPr lang="en-US" sz="1800" dirty="0">
                <a:solidFill>
                  <a:srgbClr val="0070C0"/>
                </a:solidFill>
                <a:latin typeface="Times New Roman" panose="02020603050405020304" pitchFamily="18" charset="0"/>
                <a:cs typeface="Times New Roman" panose="02020603050405020304" pitchFamily="18" charset="0"/>
              </a:rPr>
              <a:t>Classification:</a:t>
            </a:r>
            <a:r>
              <a:rPr lang="en-US" sz="1800" dirty="0">
                <a:latin typeface="Times New Roman" panose="02020603050405020304" pitchFamily="18" charset="0"/>
                <a:cs typeface="Times New Roman" panose="02020603050405020304" pitchFamily="18" charset="0"/>
              </a:rPr>
              <a:t> The output variable to be predicted is categorical in nature, e.g. classifying incoming emails as spam or not spam, Yes or No, True or False, 0 or 1.</a:t>
            </a:r>
          </a:p>
          <a:p>
            <a:pPr marL="342900" indent="-34290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Classification algorithms are used to predict/Classify the </a:t>
            </a:r>
            <a:r>
              <a:rPr lang="en-US" sz="1800" dirty="0">
                <a:solidFill>
                  <a:srgbClr val="00B0F0"/>
                </a:solidFill>
                <a:latin typeface="Times New Roman" panose="02020603050405020304" pitchFamily="18" charset="0"/>
                <a:cs typeface="Times New Roman" panose="02020603050405020304" pitchFamily="18" charset="0"/>
              </a:rPr>
              <a:t>discrete values </a:t>
            </a:r>
            <a:r>
              <a:rPr lang="en-US" sz="1800" dirty="0">
                <a:latin typeface="Times New Roman" panose="02020603050405020304" pitchFamily="18" charset="0"/>
                <a:cs typeface="Times New Roman" panose="02020603050405020304" pitchFamily="18" charset="0"/>
              </a:rPr>
              <a:t>such as Male or Female, True or False, Spam or Not Spam, etc.</a:t>
            </a:r>
          </a:p>
          <a:p>
            <a:pPr algn="just"/>
            <a:endParaRPr lang="en-IN" dirty="0"/>
          </a:p>
        </p:txBody>
      </p:sp>
    </p:spTree>
    <p:extLst>
      <p:ext uri="{BB962C8B-B14F-4D97-AF65-F5344CB8AC3E}">
        <p14:creationId xmlns:p14="http://schemas.microsoft.com/office/powerpoint/2010/main" val="18263874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B1132-6142-F00E-69C9-95CF1E3AF4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E44B4C-A70F-349E-8E3D-B5DA44F26EF3}"/>
              </a:ext>
            </a:extLst>
          </p:cNvPr>
          <p:cNvSpPr>
            <a:spLocks noGrp="1"/>
          </p:cNvSpPr>
          <p:nvPr>
            <p:ph type="ctrTitle"/>
          </p:nvPr>
        </p:nvSpPr>
        <p:spPr>
          <a:xfrm>
            <a:off x="719090" y="38396"/>
            <a:ext cx="10525957" cy="644293"/>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Simple linear regression :</a:t>
            </a:r>
          </a:p>
        </p:txBody>
      </p:sp>
      <p:sp>
        <p:nvSpPr>
          <p:cNvPr id="3" name="Subtitle 2">
            <a:extLst>
              <a:ext uri="{FF2B5EF4-FFF2-40B4-BE49-F238E27FC236}">
                <a16:creationId xmlns:a16="http://schemas.microsoft.com/office/drawing/2014/main" id="{2E5BEE55-3A37-1407-4442-A55D7017CE07}"/>
              </a:ext>
            </a:extLst>
          </p:cNvPr>
          <p:cNvSpPr>
            <a:spLocks noGrp="1"/>
          </p:cNvSpPr>
          <p:nvPr>
            <p:ph type="subTitle" idx="1"/>
          </p:nvPr>
        </p:nvSpPr>
        <p:spPr>
          <a:xfrm>
            <a:off x="390618" y="682689"/>
            <a:ext cx="11283517" cy="5966685"/>
          </a:xfrm>
        </p:spPr>
        <p:txBody>
          <a:bodyPr>
            <a:noAutofit/>
          </a:bodyPr>
          <a:lstStyle/>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538B836-9FB5-5446-05CB-8EDDC9400D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010" y="750570"/>
            <a:ext cx="9745980" cy="5356860"/>
          </a:xfrm>
          <a:prstGeom prst="rect">
            <a:avLst/>
          </a:prstGeom>
        </p:spPr>
      </p:pic>
    </p:spTree>
    <p:extLst>
      <p:ext uri="{BB962C8B-B14F-4D97-AF65-F5344CB8AC3E}">
        <p14:creationId xmlns:p14="http://schemas.microsoft.com/office/powerpoint/2010/main" val="22588514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719090" y="38396"/>
            <a:ext cx="10525957" cy="644293"/>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Multiple regression :</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390618" y="682689"/>
            <a:ext cx="11283517" cy="5966685"/>
          </a:xfrm>
        </p:spPr>
        <p:txBody>
          <a:bodyPr>
            <a:noAutofit/>
          </a:bodyPr>
          <a:lstStyle/>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AC52E24-0FF9-A0EF-6A1D-5FAB1036A8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9305" y="1198485"/>
            <a:ext cx="9037468" cy="4749553"/>
          </a:xfrm>
          <a:prstGeom prst="rect">
            <a:avLst/>
          </a:prstGeom>
        </p:spPr>
      </p:pic>
    </p:spTree>
    <p:extLst>
      <p:ext uri="{BB962C8B-B14F-4D97-AF65-F5344CB8AC3E}">
        <p14:creationId xmlns:p14="http://schemas.microsoft.com/office/powerpoint/2010/main" val="33500714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719090" y="38396"/>
            <a:ext cx="10525957" cy="644293"/>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Multiple regression :</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390618" y="861134"/>
            <a:ext cx="11283517" cy="5788240"/>
          </a:xfrm>
        </p:spPr>
        <p:txBody>
          <a:bodyPr>
            <a:noAutofit/>
          </a:bodyPr>
          <a:lstStyle/>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2476A565-A8A9-254A-0E3D-7CBFC5395C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660" y="949911"/>
            <a:ext cx="10774680" cy="5505524"/>
          </a:xfrm>
          <a:prstGeom prst="rect">
            <a:avLst/>
          </a:prstGeom>
        </p:spPr>
      </p:pic>
    </p:spTree>
    <p:extLst>
      <p:ext uri="{BB962C8B-B14F-4D97-AF65-F5344CB8AC3E}">
        <p14:creationId xmlns:p14="http://schemas.microsoft.com/office/powerpoint/2010/main" val="24285533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719090" y="38396"/>
            <a:ext cx="10525957" cy="644293"/>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Multiple regression :</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390618" y="861134"/>
            <a:ext cx="11283517" cy="5788240"/>
          </a:xfrm>
        </p:spPr>
        <p:txBody>
          <a:bodyPr>
            <a:noAutofit/>
          </a:bodyPr>
          <a:lstStyle/>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E81B63D-07BD-4283-424A-C31D2128C5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610" y="655320"/>
            <a:ext cx="10812780" cy="5547360"/>
          </a:xfrm>
          <a:prstGeom prst="rect">
            <a:avLst/>
          </a:prstGeom>
        </p:spPr>
      </p:pic>
    </p:spTree>
    <p:extLst>
      <p:ext uri="{BB962C8B-B14F-4D97-AF65-F5344CB8AC3E}">
        <p14:creationId xmlns:p14="http://schemas.microsoft.com/office/powerpoint/2010/main" val="32827041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719090" y="38396"/>
            <a:ext cx="10525957" cy="644293"/>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Multiple regression :</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390618" y="861134"/>
            <a:ext cx="11283517" cy="5788240"/>
          </a:xfrm>
        </p:spPr>
        <p:txBody>
          <a:bodyPr>
            <a:noAutofit/>
          </a:bodyPr>
          <a:lstStyle/>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8F10DBE-01CA-9CCB-D27D-42D43238ED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618" y="925612"/>
            <a:ext cx="11212497" cy="5617231"/>
          </a:xfrm>
          <a:prstGeom prst="rect">
            <a:avLst/>
          </a:prstGeom>
        </p:spPr>
      </p:pic>
    </p:spTree>
    <p:extLst>
      <p:ext uri="{BB962C8B-B14F-4D97-AF65-F5344CB8AC3E}">
        <p14:creationId xmlns:p14="http://schemas.microsoft.com/office/powerpoint/2010/main" val="40891545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719090" y="38396"/>
            <a:ext cx="10525957" cy="644293"/>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Multiple regression :</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390618" y="861134"/>
            <a:ext cx="11283517" cy="5788240"/>
          </a:xfrm>
        </p:spPr>
        <p:txBody>
          <a:bodyPr>
            <a:noAutofit/>
          </a:bodyPr>
          <a:lstStyle/>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23A24BF-5938-2C2C-4F8F-12BD3BC6E2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711" y="941033"/>
            <a:ext cx="11278577" cy="5612438"/>
          </a:xfrm>
          <a:prstGeom prst="rect">
            <a:avLst/>
          </a:prstGeom>
        </p:spPr>
      </p:pic>
    </p:spTree>
    <p:extLst>
      <p:ext uri="{BB962C8B-B14F-4D97-AF65-F5344CB8AC3E}">
        <p14:creationId xmlns:p14="http://schemas.microsoft.com/office/powerpoint/2010/main" val="27203163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719090" y="38396"/>
            <a:ext cx="10525957" cy="644293"/>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Multiple regression :</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390618" y="861134"/>
            <a:ext cx="11283517" cy="5788240"/>
          </a:xfrm>
        </p:spPr>
        <p:txBody>
          <a:bodyPr>
            <a:noAutofit/>
          </a:bodyPr>
          <a:lstStyle/>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DA17A006-23EA-7CCA-F002-8CDD3FC1F0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435" y="682689"/>
            <a:ext cx="11187129" cy="5672644"/>
          </a:xfrm>
          <a:prstGeom prst="rect">
            <a:avLst/>
          </a:prstGeom>
        </p:spPr>
      </p:pic>
    </p:spTree>
    <p:extLst>
      <p:ext uri="{BB962C8B-B14F-4D97-AF65-F5344CB8AC3E}">
        <p14:creationId xmlns:p14="http://schemas.microsoft.com/office/powerpoint/2010/main" val="34782223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719090" y="38396"/>
            <a:ext cx="10525957" cy="644293"/>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Multiple regression :</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390618" y="861134"/>
            <a:ext cx="11283517" cy="5788240"/>
          </a:xfrm>
        </p:spPr>
        <p:txBody>
          <a:bodyPr>
            <a:noAutofit/>
          </a:bodyPr>
          <a:lstStyle/>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D2274773-5017-98BE-9BE4-795F9CB22F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625" y="861134"/>
            <a:ext cx="11194750" cy="5459906"/>
          </a:xfrm>
          <a:prstGeom prst="rect">
            <a:avLst/>
          </a:prstGeom>
        </p:spPr>
      </p:pic>
    </p:spTree>
    <p:extLst>
      <p:ext uri="{BB962C8B-B14F-4D97-AF65-F5344CB8AC3E}">
        <p14:creationId xmlns:p14="http://schemas.microsoft.com/office/powerpoint/2010/main" val="8353426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719090" y="38397"/>
            <a:ext cx="10525957" cy="510244"/>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Logistic Regression:</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0" y="548640"/>
            <a:ext cx="12039600" cy="6309359"/>
          </a:xfrm>
        </p:spPr>
        <p:txBody>
          <a:bodyPr>
            <a:noAutofit/>
          </a:bodyPr>
          <a:lstStyle/>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Logistic Regression is one of the most widely used Artificial Intelligence algorithms in real-life Machine Learning problems.</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Logistic regression is a statistical method used to model the relationship between a binary dependent variable and one or more independent variables.</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goal of logistic regression is to predict the probability of an event occurring based on a set of predictor variables.</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In logistic regression, the </a:t>
            </a:r>
            <a:r>
              <a:rPr lang="en-US" sz="1800" dirty="0">
                <a:solidFill>
                  <a:srgbClr val="0070C0"/>
                </a:solidFill>
                <a:latin typeface="Times New Roman" panose="02020603050405020304" pitchFamily="18" charset="0"/>
                <a:cs typeface="Times New Roman" panose="02020603050405020304" pitchFamily="18" charset="0"/>
              </a:rPr>
              <a:t>dependent variable </a:t>
            </a:r>
            <a:r>
              <a:rPr lang="en-US" sz="1800" dirty="0">
                <a:latin typeface="Times New Roman" panose="02020603050405020304" pitchFamily="18" charset="0"/>
                <a:cs typeface="Times New Roman" panose="02020603050405020304" pitchFamily="18" charset="0"/>
              </a:rPr>
              <a:t>is binary, meaning it can only take on two values, typically labeled as 0 or 1. The </a:t>
            </a:r>
            <a:r>
              <a:rPr lang="en-US" sz="1800" dirty="0">
                <a:solidFill>
                  <a:srgbClr val="0070C0"/>
                </a:solidFill>
                <a:latin typeface="Times New Roman" panose="02020603050405020304" pitchFamily="18" charset="0"/>
                <a:cs typeface="Times New Roman" panose="02020603050405020304" pitchFamily="18" charset="0"/>
              </a:rPr>
              <a:t>independent variables </a:t>
            </a:r>
            <a:r>
              <a:rPr lang="en-US" sz="1800" dirty="0">
                <a:latin typeface="Times New Roman" panose="02020603050405020304" pitchFamily="18" charset="0"/>
                <a:cs typeface="Times New Roman" panose="02020603050405020304" pitchFamily="18" charset="0"/>
              </a:rPr>
              <a:t>can be either </a:t>
            </a:r>
            <a:r>
              <a:rPr lang="en-US" sz="1800" dirty="0">
                <a:solidFill>
                  <a:srgbClr val="0070C0"/>
                </a:solidFill>
                <a:latin typeface="Times New Roman" panose="02020603050405020304" pitchFamily="18" charset="0"/>
                <a:cs typeface="Times New Roman" panose="02020603050405020304" pitchFamily="18" charset="0"/>
              </a:rPr>
              <a:t>continuous or categorical</a:t>
            </a:r>
            <a:r>
              <a:rPr lang="en-US" sz="1800" dirty="0">
                <a:latin typeface="Times New Roman" panose="02020603050405020304" pitchFamily="18" charset="0"/>
                <a:cs typeface="Times New Roman" panose="02020603050405020304" pitchFamily="18" charset="0"/>
              </a:rPr>
              <a:t>.</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logistic regression model is based on the logistic function, which is a type of S-shaped curve that maps any continuous input to a probability value between 0 and 1. </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logistic function allows us to model the relationship between the independent variables and the probability of the dependent variable taking on the value of 1.</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logistic regression model estimates the coefficients of the independent variables that are most predictive of the dependent variable. These coefficients are used to create a linear equation that is then transformed by the logistic function to produce a probability value for the dependent variable taking on the value of 1.</a:t>
            </a:r>
          </a:p>
          <a:p>
            <a:pPr>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52894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719090" y="210312"/>
            <a:ext cx="10525957" cy="694943"/>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Evaluation Metrics for regression Model:</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0" y="1033273"/>
            <a:ext cx="12039600" cy="5504688"/>
          </a:xfrm>
        </p:spPr>
        <p:txBody>
          <a:bodyPr>
            <a:noAutofit/>
          </a:bodyPr>
          <a:lstStyle/>
          <a:p>
            <a:pPr marL="285750" indent="-285750" algn="just">
              <a:lnSpc>
                <a:spcPct val="150000"/>
              </a:lnSpc>
              <a:buFont typeface="Arial" panose="020B0604020202020204" pitchFamily="34" charset="0"/>
              <a:buChar char="•"/>
            </a:pPr>
            <a:r>
              <a:rPr lang="en-US" sz="1800" b="0" i="0" dirty="0">
                <a:solidFill>
                  <a:srgbClr val="383838"/>
                </a:solidFill>
                <a:effectLst/>
                <a:latin typeface="Times New Roman" panose="02020603050405020304" pitchFamily="18" charset="0"/>
                <a:cs typeface="Times New Roman" panose="02020603050405020304" pitchFamily="18" charset="0"/>
              </a:rPr>
              <a:t>Evaluation Metrics for regression are essential for assessing the performance of regression models specifically.</a:t>
            </a:r>
          </a:p>
          <a:p>
            <a:pPr marL="285750" indent="-285750" algn="just">
              <a:lnSpc>
                <a:spcPct val="150000"/>
              </a:lnSpc>
              <a:buFont typeface="Arial" panose="020B0604020202020204" pitchFamily="34" charset="0"/>
              <a:buChar char="•"/>
            </a:pPr>
            <a:r>
              <a:rPr lang="en-US" sz="1800" b="0" i="0" dirty="0">
                <a:solidFill>
                  <a:srgbClr val="383838"/>
                </a:solidFill>
                <a:effectLst/>
                <a:latin typeface="Times New Roman" panose="02020603050405020304" pitchFamily="18" charset="0"/>
                <a:cs typeface="Times New Roman" panose="02020603050405020304" pitchFamily="18" charset="0"/>
              </a:rPr>
              <a:t> These metrics help in measuring how well a regression model is able to predict continuous outcomes. </a:t>
            </a:r>
          </a:p>
          <a:p>
            <a:pPr marL="285750" indent="-285750" algn="just">
              <a:lnSpc>
                <a:spcPct val="150000"/>
              </a:lnSpc>
              <a:buFont typeface="Arial" panose="020B0604020202020204" pitchFamily="34" charset="0"/>
              <a:buChar char="•"/>
            </a:pPr>
            <a:r>
              <a:rPr lang="en-US" sz="1800" b="0" i="0" dirty="0">
                <a:solidFill>
                  <a:srgbClr val="383838"/>
                </a:solidFill>
                <a:effectLst/>
                <a:latin typeface="Times New Roman" panose="02020603050405020304" pitchFamily="18" charset="0"/>
                <a:cs typeface="Times New Roman" panose="02020603050405020304" pitchFamily="18" charset="0"/>
              </a:rPr>
              <a:t>Common regression evaluation metrics for regression model  include</a:t>
            </a:r>
          </a:p>
          <a:p>
            <a:pPr marL="285750" indent="-285750" algn="just">
              <a:lnSpc>
                <a:spcPct val="150000"/>
              </a:lnSpc>
              <a:buFont typeface="Arial" panose="020B0604020202020204" pitchFamily="34" charset="0"/>
              <a:buChar char="•"/>
            </a:pPr>
            <a:r>
              <a:rPr lang="en-US" sz="1800" b="0" i="0" dirty="0">
                <a:solidFill>
                  <a:srgbClr val="383838"/>
                </a:solidFill>
                <a:effectLst/>
                <a:latin typeface="Times New Roman" panose="02020603050405020304" pitchFamily="18" charset="0"/>
                <a:cs typeface="Times New Roman" panose="02020603050405020304" pitchFamily="18" charset="0"/>
              </a:rPr>
              <a:t> Mean Absolute Error (MAE),</a:t>
            </a:r>
          </a:p>
          <a:p>
            <a:pPr marL="285750" indent="-285750" algn="just">
              <a:lnSpc>
                <a:spcPct val="150000"/>
              </a:lnSpc>
              <a:buFont typeface="Arial" panose="020B0604020202020204" pitchFamily="34" charset="0"/>
              <a:buChar char="•"/>
            </a:pPr>
            <a:r>
              <a:rPr lang="en-US" sz="1800" b="0" i="0" dirty="0">
                <a:solidFill>
                  <a:srgbClr val="383838"/>
                </a:solidFill>
                <a:effectLst/>
                <a:latin typeface="Times New Roman" panose="02020603050405020304" pitchFamily="18" charset="0"/>
                <a:cs typeface="Times New Roman" panose="02020603050405020304" pitchFamily="18" charset="0"/>
              </a:rPr>
              <a:t> Mean Squared Error (MSE),                                                                       </a:t>
            </a:r>
          </a:p>
          <a:p>
            <a:pPr marL="285750" indent="-285750" algn="just">
              <a:lnSpc>
                <a:spcPct val="150000"/>
              </a:lnSpc>
              <a:buFont typeface="Arial" panose="020B0604020202020204" pitchFamily="34" charset="0"/>
              <a:buChar char="•"/>
            </a:pPr>
            <a:r>
              <a:rPr lang="en-US" sz="1800" b="0" i="0" dirty="0">
                <a:solidFill>
                  <a:srgbClr val="383838"/>
                </a:solidFill>
                <a:effectLst/>
                <a:latin typeface="Times New Roman" panose="02020603050405020304" pitchFamily="18" charset="0"/>
                <a:cs typeface="Times New Roman" panose="02020603050405020304" pitchFamily="18" charset="0"/>
              </a:rPr>
              <a:t> Root Mean Squared Error (RMSE),</a:t>
            </a:r>
          </a:p>
          <a:p>
            <a:pPr marL="285750" indent="-285750" algn="just">
              <a:lnSpc>
                <a:spcPct val="150000"/>
              </a:lnSpc>
              <a:buFont typeface="Arial" panose="020B0604020202020204" pitchFamily="34" charset="0"/>
              <a:buChar char="•"/>
            </a:pPr>
            <a:r>
              <a:rPr lang="en-US" sz="1800" b="0" i="0" dirty="0">
                <a:solidFill>
                  <a:srgbClr val="383838"/>
                </a:solidFill>
                <a:effectLst/>
                <a:latin typeface="Times New Roman" panose="02020603050405020304" pitchFamily="18" charset="0"/>
                <a:cs typeface="Times New Roman" panose="02020603050405020304" pitchFamily="18" charset="0"/>
              </a:rPr>
              <a:t> R-squared (Coefficient of Determination), </a:t>
            </a:r>
          </a:p>
          <a:p>
            <a:pPr marL="285750" indent="-285750" algn="just">
              <a:lnSpc>
                <a:spcPct val="150000"/>
              </a:lnSpc>
              <a:buFont typeface="Arial" panose="020B0604020202020204" pitchFamily="34" charset="0"/>
              <a:buChar char="•"/>
            </a:pPr>
            <a:r>
              <a:rPr lang="en-US" sz="1800" b="0" i="0" dirty="0">
                <a:solidFill>
                  <a:srgbClr val="383838"/>
                </a:solidFill>
                <a:effectLst/>
                <a:latin typeface="Times New Roman" panose="02020603050405020304" pitchFamily="18" charset="0"/>
                <a:cs typeface="Times New Roman" panose="02020603050405020304" pitchFamily="18" charset="0"/>
              </a:rPr>
              <a:t>and Mean Absolute Percentage Error (MAPE).</a:t>
            </a:r>
            <a:endParaRPr lang="en-US" sz="1800" dirty="0">
              <a:solidFill>
                <a:srgbClr val="0070C0"/>
              </a:solidFill>
              <a:latin typeface="Times New Roman" panose="02020603050405020304" pitchFamily="18" charset="0"/>
              <a:cs typeface="Times New Roman" panose="02020603050405020304" pitchFamily="18" charset="0"/>
            </a:endParaRPr>
          </a:p>
        </p:txBody>
      </p:sp>
      <p:pic>
        <p:nvPicPr>
          <p:cNvPr id="5122" name="Picture 2" descr="Image depicting the relationship between the residuals and the mean squared error.">
            <a:extLst>
              <a:ext uri="{FF2B5EF4-FFF2-40B4-BE49-F238E27FC236}">
                <a16:creationId xmlns:a16="http://schemas.microsoft.com/office/drawing/2014/main" id="{11FF8492-3E74-83C5-A2AB-FC9B55F01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5818" y="2780919"/>
            <a:ext cx="2857500" cy="177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48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719091" y="314495"/>
            <a:ext cx="10525957" cy="644293"/>
          </a:xfrm>
        </p:spPr>
        <p:txBody>
          <a:bodyPr>
            <a:normAutofit/>
          </a:bodyPr>
          <a:lstStyle/>
          <a:p>
            <a:r>
              <a:rPr lang="en-US" sz="2800" dirty="0">
                <a:latin typeface="Times New Roman" panose="02020603050405020304" pitchFamily="18" charset="0"/>
                <a:cs typeface="Times New Roman" panose="02020603050405020304" pitchFamily="18" charset="0"/>
              </a:rPr>
              <a:t>Regression vs. Classification in Machine Learning:</a:t>
            </a:r>
            <a:endParaRPr lang="en-IN" sz="28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1524000" y="1367161"/>
            <a:ext cx="9144000" cy="5282214"/>
          </a:xfrm>
        </p:spPr>
        <p:txBody>
          <a:bodyPr>
            <a:normAutofit/>
          </a:bodyPr>
          <a:lstStyle/>
          <a:p>
            <a:pPr algn="just"/>
            <a:endParaRPr lang="en-IN" dirty="0"/>
          </a:p>
        </p:txBody>
      </p:sp>
      <p:pic>
        <p:nvPicPr>
          <p:cNvPr id="5" name="Picture 4">
            <a:extLst>
              <a:ext uri="{FF2B5EF4-FFF2-40B4-BE49-F238E27FC236}">
                <a16:creationId xmlns:a16="http://schemas.microsoft.com/office/drawing/2014/main" id="{9CE0C71C-E847-096E-3875-B8F79284E1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1" y="1278384"/>
            <a:ext cx="9422166" cy="5442012"/>
          </a:xfrm>
          <a:prstGeom prst="rect">
            <a:avLst/>
          </a:prstGeom>
        </p:spPr>
      </p:pic>
    </p:spTree>
    <p:extLst>
      <p:ext uri="{BB962C8B-B14F-4D97-AF65-F5344CB8AC3E}">
        <p14:creationId xmlns:p14="http://schemas.microsoft.com/office/powerpoint/2010/main" val="26921070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719090" y="210312"/>
            <a:ext cx="10525957" cy="694943"/>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Mean Absolute Error (MAE):</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0" y="1033273"/>
            <a:ext cx="12039600" cy="5504688"/>
          </a:xfrm>
        </p:spPr>
        <p:txBody>
          <a:bodyPr>
            <a:noAutofit/>
          </a:bodyPr>
          <a:lstStyle/>
          <a:p>
            <a:pPr marL="285750" indent="-285750" algn="just">
              <a:lnSpc>
                <a:spcPct val="150000"/>
              </a:lnSpc>
              <a:buFont typeface="Arial" panose="020B0604020202020204" pitchFamily="34" charset="0"/>
              <a:buChar char="•"/>
            </a:pPr>
            <a:r>
              <a:rPr lang="en-US" sz="1800" dirty="0">
                <a:solidFill>
                  <a:srgbClr val="0070C0"/>
                </a:solidFill>
                <a:latin typeface="Times New Roman" panose="02020603050405020304" pitchFamily="18" charset="0"/>
                <a:cs typeface="Times New Roman" panose="02020603050405020304" pitchFamily="18" charset="0"/>
              </a:rPr>
              <a:t>MAE is a very simple metric which calculates the absolute difference between actual and predicted values.</a:t>
            </a:r>
          </a:p>
          <a:p>
            <a:pPr marL="285750" indent="-285750" algn="just">
              <a:lnSpc>
                <a:spcPct val="150000"/>
              </a:lnSpc>
              <a:buFont typeface="Arial" panose="020B0604020202020204" pitchFamily="34" charset="0"/>
              <a:buChar char="•"/>
            </a:pPr>
            <a:r>
              <a:rPr kumimoji="0" lang="en-US" altLang="en-US" sz="1800" b="0" i="0" u="none" strike="noStrike" cap="none" normalizeH="0" baseline="0" dirty="0">
                <a:ln>
                  <a:noFill/>
                </a:ln>
                <a:solidFill>
                  <a:srgbClr val="0A0A0A"/>
                </a:solidFill>
                <a:effectLst/>
                <a:latin typeface="Helvetica" panose="020B0604020202020204" pitchFamily="34" charset="0"/>
              </a:rPr>
              <a:t>Mathematically, MAE is defined as:</a:t>
            </a:r>
          </a:p>
          <a:p>
            <a:pPr marL="285750" indent="-285750" algn="just">
              <a:lnSpc>
                <a:spcPct val="150000"/>
              </a:lnSpc>
              <a:buFont typeface="Arial" panose="020B0604020202020204" pitchFamily="34" charset="0"/>
              <a:buChar char="•"/>
            </a:pPr>
            <a:endParaRPr lang="en-US" altLang="en-US" sz="1800" dirty="0">
              <a:solidFill>
                <a:srgbClr val="0A0A0A"/>
              </a:solidFill>
              <a:latin typeface="Helvetica" panose="020B0604020202020204" pitchFamily="34" charset="0"/>
            </a:endParaRPr>
          </a:p>
          <a:p>
            <a:pPr marL="285750" indent="-285750" algn="just">
              <a:lnSpc>
                <a:spcPct val="150000"/>
              </a:lnSpc>
              <a:buFont typeface="Arial" panose="020B0604020202020204" pitchFamily="34" charset="0"/>
              <a:buChar char="•"/>
            </a:pPr>
            <a:endParaRPr kumimoji="0" lang="en-US" altLang="en-US" sz="1800" b="0" i="0" u="none" strike="noStrike" cap="none" normalizeH="0" baseline="0" dirty="0">
              <a:ln>
                <a:noFill/>
              </a:ln>
              <a:solidFill>
                <a:srgbClr val="0A0A0A"/>
              </a:solidFill>
              <a:effectLst/>
              <a:latin typeface="Helvetica" panose="020B0604020202020204" pitchFamily="34" charset="0"/>
            </a:endParaRPr>
          </a:p>
          <a:p>
            <a:pPr marL="285750" indent="-285750" algn="just">
              <a:lnSpc>
                <a:spcPct val="150000"/>
              </a:lnSpc>
              <a:buFont typeface="Arial" panose="020B0604020202020204" pitchFamily="34" charset="0"/>
              <a:buChar char="•"/>
            </a:pPr>
            <a:r>
              <a:rPr kumimoji="0" lang="en-US" altLang="en-US" sz="1000" b="0" i="0" u="none" strike="noStrike" cap="none" normalizeH="0" baseline="0" dirty="0">
                <a:ln>
                  <a:noFill/>
                </a:ln>
                <a:solidFill>
                  <a:schemeClr val="tx1"/>
                </a:solidFill>
                <a:effectLst/>
              </a:rPr>
              <a:t>where n is the total number of evaluated samples, </a:t>
            </a:r>
            <a:r>
              <a:rPr kumimoji="0" lang="en-US" altLang="en-US" sz="1000" b="0" i="0" u="none" strike="noStrike" cap="none" normalizeH="0" baseline="0" dirty="0" err="1">
                <a:ln>
                  <a:noFill/>
                </a:ln>
                <a:solidFill>
                  <a:schemeClr val="tx1"/>
                </a:solidFill>
                <a:effectLst/>
              </a:rPr>
              <a:t>yi</a:t>
            </a:r>
            <a:r>
              <a:rPr kumimoji="0" lang="en-US" altLang="en-US" sz="1000" b="0" i="0" u="none" strike="noStrike" cap="none" normalizeH="0" baseline="0" dirty="0">
                <a:ln>
                  <a:noFill/>
                </a:ln>
                <a:solidFill>
                  <a:schemeClr val="tx1"/>
                </a:solidFill>
                <a:effectLst/>
              </a:rPr>
              <a:t> is the </a:t>
            </a:r>
            <a:r>
              <a:rPr kumimoji="0" lang="en-US" altLang="en-US" sz="1000" b="0" i="0" u="none" strike="noStrike" cap="none" normalizeH="0" baseline="0" dirty="0" err="1">
                <a:ln>
                  <a:noFill/>
                </a:ln>
                <a:solidFill>
                  <a:schemeClr val="tx1"/>
                </a:solidFill>
                <a:effectLst/>
              </a:rPr>
              <a:t>ith</a:t>
            </a:r>
            <a:r>
              <a:rPr kumimoji="0" lang="en-US" altLang="en-US" sz="1000" b="0" i="0" u="none" strike="noStrike" cap="none" normalizeH="0" baseline="0" dirty="0">
                <a:ln>
                  <a:noFill/>
                </a:ln>
                <a:solidFill>
                  <a:schemeClr val="tx1"/>
                </a:solidFill>
                <a:effectLst/>
              </a:rPr>
              <a:t> observed (actual) output, and </a:t>
            </a:r>
            <a:r>
              <a:rPr kumimoji="0" lang="en-US" altLang="en-US" sz="1000" b="0" i="0" u="none" strike="noStrike" cap="none" normalizeH="0" baseline="0" dirty="0" err="1">
                <a:ln>
                  <a:noFill/>
                </a:ln>
                <a:solidFill>
                  <a:schemeClr val="tx1"/>
                </a:solidFill>
                <a:effectLst/>
              </a:rPr>
              <a:t>ŷi</a:t>
            </a:r>
            <a:r>
              <a:rPr kumimoji="0" lang="en-US" altLang="en-US" sz="1000" b="0" i="0" u="none" strike="noStrike" cap="none" normalizeH="0" baseline="0" dirty="0">
                <a:ln>
                  <a:noFill/>
                </a:ln>
                <a:solidFill>
                  <a:schemeClr val="tx1"/>
                </a:solidFill>
                <a:effectLst/>
              </a:rPr>
              <a:t> is the </a:t>
            </a:r>
            <a:r>
              <a:rPr kumimoji="0" lang="en-US" altLang="en-US" sz="1000" b="0" i="0" u="none" strike="noStrike" cap="none" normalizeH="0" baseline="0" dirty="0" err="1">
                <a:ln>
                  <a:noFill/>
                </a:ln>
                <a:solidFill>
                  <a:schemeClr val="tx1"/>
                </a:solidFill>
                <a:effectLst/>
              </a:rPr>
              <a:t>ith</a:t>
            </a:r>
            <a:r>
              <a:rPr kumimoji="0" lang="en-US" altLang="en-US" sz="1000" b="0" i="0" u="none" strike="noStrike" cap="none" normalizeH="0" baseline="0" dirty="0">
                <a:ln>
                  <a:noFill/>
                </a:ln>
                <a:solidFill>
                  <a:schemeClr val="tx1"/>
                </a:solidFill>
                <a:effectLst/>
              </a:rPr>
              <a:t> predicted output.</a:t>
            </a:r>
          </a:p>
          <a:p>
            <a:pPr marL="285750" indent="-285750" algn="just">
              <a:lnSpc>
                <a:spcPct val="150000"/>
              </a:lnSpc>
              <a:buFont typeface="Arial" panose="020B0604020202020204" pitchFamily="34" charset="0"/>
              <a:buChar char="•"/>
            </a:pPr>
            <a:r>
              <a:rPr kumimoji="0" lang="en-US" altLang="en-US" sz="1000" b="0" i="0" u="none" strike="noStrike" cap="none" normalizeH="0" baseline="0" dirty="0">
                <a:ln>
                  <a:noFill/>
                </a:ln>
                <a:solidFill>
                  <a:schemeClr val="tx1"/>
                </a:solidFill>
                <a:effectLst/>
              </a:rPr>
              <a:t>Advantages of MAE</a:t>
            </a:r>
          </a:p>
          <a:p>
            <a:pPr marL="285750" indent="-285750" algn="just">
              <a:lnSpc>
                <a:spcPct val="150000"/>
              </a:lnSpc>
              <a:buFont typeface="Arial" panose="020B0604020202020204" pitchFamily="34" charset="0"/>
              <a:buChar char="•"/>
            </a:pPr>
            <a:r>
              <a:rPr kumimoji="0" lang="en-US" altLang="en-US" sz="1000" b="0" i="0" u="none" strike="noStrike" cap="none" normalizeH="0" baseline="0" dirty="0">
                <a:ln>
                  <a:noFill/>
                </a:ln>
                <a:solidFill>
                  <a:schemeClr val="tx1"/>
                </a:solidFill>
                <a:effectLst/>
              </a:rPr>
              <a:t>The MAE you get is in the same unit as the output variable.</a:t>
            </a:r>
          </a:p>
          <a:p>
            <a:pPr marL="285750" indent="-285750" algn="just">
              <a:lnSpc>
                <a:spcPct val="150000"/>
              </a:lnSpc>
              <a:buFont typeface="Arial" panose="020B0604020202020204" pitchFamily="34" charset="0"/>
              <a:buChar char="•"/>
            </a:pPr>
            <a:r>
              <a:rPr kumimoji="0" lang="en-US" altLang="en-US" sz="1000" b="0" i="0" u="none" strike="noStrike" cap="none" normalizeH="0" baseline="0" dirty="0">
                <a:ln>
                  <a:noFill/>
                </a:ln>
                <a:solidFill>
                  <a:schemeClr val="tx1"/>
                </a:solidFill>
                <a:effectLst/>
              </a:rPr>
              <a:t>It is most Robust to outliers.</a:t>
            </a:r>
          </a:p>
          <a:p>
            <a:pPr marL="285750" indent="-285750" algn="just">
              <a:lnSpc>
                <a:spcPct val="150000"/>
              </a:lnSpc>
              <a:buFont typeface="Arial" panose="020B0604020202020204" pitchFamily="34" charset="0"/>
              <a:buChar char="•"/>
            </a:pPr>
            <a:r>
              <a:rPr kumimoji="0" lang="en-US" altLang="en-US" sz="1000" b="0" i="0" u="none" strike="noStrike" cap="none" normalizeH="0" baseline="0" dirty="0">
                <a:ln>
                  <a:noFill/>
                </a:ln>
                <a:solidFill>
                  <a:schemeClr val="tx1"/>
                </a:solidFill>
                <a:effectLst/>
              </a:rPr>
              <a:t>Disadvantages of MAE</a:t>
            </a:r>
          </a:p>
          <a:p>
            <a:pPr marL="285750" indent="-285750" algn="just">
              <a:lnSpc>
                <a:spcPct val="150000"/>
              </a:lnSpc>
              <a:buFont typeface="Arial" panose="020B0604020202020204" pitchFamily="34" charset="0"/>
              <a:buChar char="•"/>
            </a:pPr>
            <a:r>
              <a:rPr kumimoji="0" lang="en-US" altLang="en-US" sz="1000" b="0" i="0" u="none" strike="noStrike" cap="none" normalizeH="0" baseline="0" dirty="0">
                <a:ln>
                  <a:noFill/>
                </a:ln>
                <a:solidFill>
                  <a:schemeClr val="tx1"/>
                </a:solidFill>
                <a:effectLst/>
              </a:rPr>
              <a:t>The graph of MAE is not differentiable so we have to apply various optimizers like Gradient descent which can be differentiable.</a:t>
            </a:r>
          </a:p>
        </p:txBody>
      </p:sp>
      <p:sp>
        <p:nvSpPr>
          <p:cNvPr id="4" name="Rectangle 1">
            <a:extLst>
              <a:ext uri="{FF2B5EF4-FFF2-40B4-BE49-F238E27FC236}">
                <a16:creationId xmlns:a16="http://schemas.microsoft.com/office/drawing/2014/main" id="{16EE7757-3A68-90C5-623A-E85227CA7847}"/>
              </a:ext>
            </a:extLst>
          </p:cNvPr>
          <p:cNvSpPr>
            <a:spLocks noChangeArrowheads="1"/>
          </p:cNvSpPr>
          <p:nvPr/>
        </p:nvSpPr>
        <p:spPr bwMode="auto">
          <a:xfrm>
            <a:off x="0" y="-117648"/>
            <a:ext cx="4089581"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900" b="0" i="0" u="none" strike="noStrike" cap="none" normalizeH="0" baseline="0" dirty="0">
                <a:ln>
                  <a:noFill/>
                </a:ln>
                <a:solidFill>
                  <a:srgbClr val="0A0A0A"/>
                </a:solidFill>
                <a:effectLst/>
                <a:latin typeface="Helvetica"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6" name="Picture 2">
            <a:extLst>
              <a:ext uri="{FF2B5EF4-FFF2-40B4-BE49-F238E27FC236}">
                <a16:creationId xmlns:a16="http://schemas.microsoft.com/office/drawing/2014/main" id="{2E8F591E-5A5B-2058-A13A-2A0623C6C4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5507" y="2160714"/>
            <a:ext cx="3829050" cy="62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36102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719090" y="210312"/>
            <a:ext cx="10525957" cy="694943"/>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Mean Squared Error(MSE):</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0" y="1033273"/>
            <a:ext cx="12039600" cy="5504688"/>
          </a:xfrm>
        </p:spPr>
        <p:txBody>
          <a:bodyPr>
            <a:noAutofit/>
          </a:bodyPr>
          <a:lstStyle/>
          <a:p>
            <a:pPr marL="285750" indent="-285750" algn="just">
              <a:lnSpc>
                <a:spcPct val="150000"/>
              </a:lnSpc>
              <a:buFont typeface="Arial" panose="020B0604020202020204" pitchFamily="34" charset="0"/>
              <a:buChar char="•"/>
            </a:pPr>
            <a:r>
              <a:rPr kumimoji="0" lang="en-US" altLang="en-US" sz="1000" b="0" i="0" u="none" strike="noStrike" cap="none" normalizeH="0" baseline="0" dirty="0">
                <a:ln>
                  <a:noFill/>
                </a:ln>
                <a:solidFill>
                  <a:schemeClr val="tx1"/>
                </a:solidFill>
                <a:effectLst/>
              </a:rPr>
              <a:t>Mean squared error states that finding the squared difference between actual and predicted value.</a:t>
            </a:r>
          </a:p>
          <a:p>
            <a:pPr marL="285750" indent="-285750" algn="just">
              <a:lnSpc>
                <a:spcPct val="150000"/>
              </a:lnSpc>
              <a:buFont typeface="Arial" panose="020B0604020202020204" pitchFamily="34" charset="0"/>
              <a:buChar char="•"/>
            </a:pPr>
            <a:r>
              <a:rPr kumimoji="0" lang="en-US" altLang="en-US" sz="1000" b="0" i="0" u="none" strike="noStrike" cap="none" normalizeH="0" baseline="0" dirty="0">
                <a:ln>
                  <a:noFill/>
                </a:ln>
                <a:solidFill>
                  <a:schemeClr val="tx1"/>
                </a:solidFill>
                <a:effectLst/>
              </a:rPr>
              <a:t>It represents the squared distance between actual and predicted values. we perform squared to avoid the cancellation of negative terms and it is the benefit of MSE.</a:t>
            </a:r>
          </a:p>
          <a:p>
            <a:pPr marL="285750" indent="-285750" algn="just">
              <a:lnSpc>
                <a:spcPct val="150000"/>
              </a:lnSpc>
              <a:buFont typeface="Arial" panose="020B0604020202020204" pitchFamily="34" charset="0"/>
              <a:buChar char="•"/>
            </a:pPr>
            <a:endParaRPr lang="en-US" altLang="en-US" sz="1000" dirty="0"/>
          </a:p>
          <a:p>
            <a:pPr marL="285750" indent="-285750" algn="just">
              <a:lnSpc>
                <a:spcPct val="150000"/>
              </a:lnSpc>
              <a:buFont typeface="Arial" panose="020B0604020202020204" pitchFamily="34" charset="0"/>
              <a:buChar char="•"/>
            </a:pPr>
            <a:endParaRPr kumimoji="0" lang="en-US" altLang="en-US" sz="1000" b="0" i="0" u="none" strike="noStrike" cap="none" normalizeH="0" baseline="0" dirty="0">
              <a:ln>
                <a:noFill/>
              </a:ln>
              <a:solidFill>
                <a:schemeClr val="tx1"/>
              </a:solidFill>
              <a:effectLst/>
            </a:endParaRPr>
          </a:p>
          <a:p>
            <a:pPr marL="285750" indent="-285750" algn="just">
              <a:lnSpc>
                <a:spcPct val="150000"/>
              </a:lnSpc>
              <a:buFont typeface="Arial" panose="020B0604020202020204" pitchFamily="34" charset="0"/>
              <a:buChar char="•"/>
            </a:pPr>
            <a:endParaRPr lang="en-US" altLang="en-US" sz="1000" dirty="0"/>
          </a:p>
          <a:p>
            <a:pPr marL="285750" indent="-285750" algn="just">
              <a:lnSpc>
                <a:spcPct val="150000"/>
              </a:lnSpc>
              <a:buFont typeface="Arial" panose="020B0604020202020204" pitchFamily="34" charset="0"/>
              <a:buChar char="•"/>
            </a:pPr>
            <a:endParaRPr kumimoji="0" lang="en-US" altLang="en-US" sz="1000" b="0" i="0" u="none" strike="noStrike" cap="none" normalizeH="0" baseline="0" dirty="0">
              <a:ln>
                <a:noFill/>
              </a:ln>
              <a:solidFill>
                <a:schemeClr val="tx1"/>
              </a:solidFill>
              <a:effectLst/>
            </a:endParaRPr>
          </a:p>
          <a:p>
            <a:pPr marL="285750" indent="-285750" algn="just">
              <a:lnSpc>
                <a:spcPct val="150000"/>
              </a:lnSpc>
              <a:buFont typeface="Arial" panose="020B0604020202020204" pitchFamily="34" charset="0"/>
              <a:buChar char="•"/>
            </a:pPr>
            <a:r>
              <a:rPr kumimoji="0" lang="en-US" altLang="en-US" sz="1000" b="0" i="0" u="none" strike="noStrike" cap="none" normalizeH="0" baseline="0" dirty="0">
                <a:ln>
                  <a:noFill/>
                </a:ln>
                <a:solidFill>
                  <a:schemeClr val="tx1"/>
                </a:solidFill>
                <a:effectLst/>
              </a:rPr>
              <a:t>Advantages of MSE</a:t>
            </a:r>
          </a:p>
          <a:p>
            <a:pPr marL="285750" indent="-285750" algn="just">
              <a:lnSpc>
                <a:spcPct val="150000"/>
              </a:lnSpc>
              <a:buFont typeface="Arial" panose="020B0604020202020204" pitchFamily="34" charset="0"/>
              <a:buChar char="•"/>
            </a:pPr>
            <a:endParaRPr kumimoji="0" lang="en-US" altLang="en-US" sz="1000" b="0" i="0" u="none" strike="noStrike" cap="none" normalizeH="0" baseline="0" dirty="0">
              <a:ln>
                <a:noFill/>
              </a:ln>
              <a:solidFill>
                <a:schemeClr val="tx1"/>
              </a:solidFill>
              <a:effectLst/>
            </a:endParaRPr>
          </a:p>
          <a:p>
            <a:pPr marL="285750" indent="-285750" algn="just">
              <a:lnSpc>
                <a:spcPct val="150000"/>
              </a:lnSpc>
              <a:buFont typeface="Arial" panose="020B0604020202020204" pitchFamily="34" charset="0"/>
              <a:buChar char="•"/>
            </a:pPr>
            <a:r>
              <a:rPr kumimoji="0" lang="en-US" altLang="en-US" sz="1000" b="0" i="0" u="none" strike="noStrike" cap="none" normalizeH="0" baseline="0" dirty="0">
                <a:ln>
                  <a:noFill/>
                </a:ln>
                <a:solidFill>
                  <a:schemeClr val="tx1"/>
                </a:solidFill>
                <a:effectLst/>
              </a:rPr>
              <a:t>The graph of MSE is differentiable, so you can easily use it as a loss function.</a:t>
            </a:r>
          </a:p>
          <a:p>
            <a:pPr marL="285750" indent="-285750" algn="just">
              <a:lnSpc>
                <a:spcPct val="150000"/>
              </a:lnSpc>
              <a:buFont typeface="Arial" panose="020B0604020202020204" pitchFamily="34" charset="0"/>
              <a:buChar char="•"/>
            </a:pPr>
            <a:endParaRPr kumimoji="0" lang="en-US" altLang="en-US" sz="1000" b="0" i="0" u="none" strike="noStrike" cap="none" normalizeH="0" baseline="0" dirty="0">
              <a:ln>
                <a:noFill/>
              </a:ln>
              <a:solidFill>
                <a:schemeClr val="tx1"/>
              </a:solidFill>
              <a:effectLst/>
            </a:endParaRPr>
          </a:p>
          <a:p>
            <a:pPr marL="285750" indent="-285750" algn="just">
              <a:lnSpc>
                <a:spcPct val="150000"/>
              </a:lnSpc>
              <a:buFont typeface="Arial" panose="020B0604020202020204" pitchFamily="34" charset="0"/>
              <a:buChar char="•"/>
            </a:pPr>
            <a:r>
              <a:rPr kumimoji="0" lang="en-US" altLang="en-US" sz="1000" b="0" i="0" u="none" strike="noStrike" cap="none" normalizeH="0" baseline="0" dirty="0">
                <a:ln>
                  <a:noFill/>
                </a:ln>
                <a:solidFill>
                  <a:schemeClr val="tx1"/>
                </a:solidFill>
                <a:effectLst/>
              </a:rPr>
              <a:t>Disadvantages of MSE</a:t>
            </a:r>
          </a:p>
          <a:p>
            <a:pPr marL="285750" indent="-285750" algn="just">
              <a:lnSpc>
                <a:spcPct val="150000"/>
              </a:lnSpc>
              <a:buFont typeface="Arial" panose="020B0604020202020204" pitchFamily="34" charset="0"/>
              <a:buChar char="•"/>
            </a:pPr>
            <a:endParaRPr kumimoji="0" lang="en-US" altLang="en-US" sz="1000" b="0" i="0" u="none" strike="noStrike" cap="none" normalizeH="0" baseline="0" dirty="0">
              <a:ln>
                <a:noFill/>
              </a:ln>
              <a:solidFill>
                <a:schemeClr val="tx1"/>
              </a:solidFill>
              <a:effectLst/>
            </a:endParaRPr>
          </a:p>
          <a:p>
            <a:pPr marL="285750" indent="-285750" algn="just">
              <a:lnSpc>
                <a:spcPct val="150000"/>
              </a:lnSpc>
              <a:buFont typeface="Arial" panose="020B0604020202020204" pitchFamily="34" charset="0"/>
              <a:buChar char="•"/>
            </a:pPr>
            <a:r>
              <a:rPr kumimoji="0" lang="en-US" altLang="en-US" sz="1000" b="0" i="0" u="none" strike="noStrike" cap="none" normalizeH="0" baseline="0" dirty="0">
                <a:ln>
                  <a:noFill/>
                </a:ln>
                <a:solidFill>
                  <a:schemeClr val="tx1"/>
                </a:solidFill>
                <a:effectLst/>
              </a:rPr>
              <a:t>The value you get after calculating MSE is a squared unit of output. for example, the output variable is in meter(m) then after calculating MSE the output we get is in meter squared.</a:t>
            </a:r>
          </a:p>
          <a:p>
            <a:pPr marL="285750" indent="-285750" algn="just">
              <a:lnSpc>
                <a:spcPct val="150000"/>
              </a:lnSpc>
              <a:buFont typeface="Arial" panose="020B0604020202020204" pitchFamily="34" charset="0"/>
              <a:buChar char="•"/>
            </a:pPr>
            <a:r>
              <a:rPr kumimoji="0" lang="en-US" altLang="en-US" sz="1000" b="0" i="0" u="none" strike="noStrike" cap="none" normalizeH="0" baseline="0" dirty="0">
                <a:ln>
                  <a:noFill/>
                </a:ln>
                <a:solidFill>
                  <a:schemeClr val="tx1"/>
                </a:solidFill>
                <a:effectLst/>
              </a:rPr>
              <a:t>If you have outliers in the dataset then it penalizes the outliers most and the calculated MSE is bigger. So, in short, It is not Robust to outliers which were an advantage in MAE</a:t>
            </a:r>
          </a:p>
          <a:p>
            <a:pPr marL="285750" indent="-285750" algn="just">
              <a:lnSpc>
                <a:spcPct val="150000"/>
              </a:lnSpc>
              <a:buFont typeface="Arial" panose="020B0604020202020204" pitchFamily="34" charset="0"/>
              <a:buChar char="•"/>
            </a:pPr>
            <a:endParaRPr kumimoji="0" lang="en-US" altLang="en-US" sz="1000" b="0" i="0" u="none" strike="noStrike" cap="none" normalizeH="0" baseline="0" dirty="0">
              <a:ln>
                <a:noFill/>
              </a:ln>
              <a:solidFill>
                <a:schemeClr val="tx1"/>
              </a:solidFill>
              <a:effectLst/>
            </a:endParaRPr>
          </a:p>
        </p:txBody>
      </p:sp>
      <p:sp>
        <p:nvSpPr>
          <p:cNvPr id="4" name="Rectangle 1">
            <a:extLst>
              <a:ext uri="{FF2B5EF4-FFF2-40B4-BE49-F238E27FC236}">
                <a16:creationId xmlns:a16="http://schemas.microsoft.com/office/drawing/2014/main" id="{16EE7757-3A68-90C5-623A-E85227CA7847}"/>
              </a:ext>
            </a:extLst>
          </p:cNvPr>
          <p:cNvSpPr>
            <a:spLocks noChangeArrowheads="1"/>
          </p:cNvSpPr>
          <p:nvPr/>
        </p:nvSpPr>
        <p:spPr bwMode="auto">
          <a:xfrm>
            <a:off x="0" y="-117648"/>
            <a:ext cx="4089581"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900" b="0" i="0" u="none" strike="noStrike" cap="none" normalizeH="0" baseline="0" dirty="0">
                <a:ln>
                  <a:noFill/>
                </a:ln>
                <a:solidFill>
                  <a:srgbClr val="0A0A0A"/>
                </a:solidFill>
                <a:effectLst/>
                <a:latin typeface="Helvetica"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54" name="Picture 6" descr="formula for MSE.">
            <a:extLst>
              <a:ext uri="{FF2B5EF4-FFF2-40B4-BE49-F238E27FC236}">
                <a16:creationId xmlns:a16="http://schemas.microsoft.com/office/drawing/2014/main" id="{0408576C-13DF-5C62-7338-10E9520656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6062" y="1955752"/>
            <a:ext cx="2343150" cy="742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13496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719090" y="210312"/>
            <a:ext cx="10525957" cy="694943"/>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Root Mean Squared Error(RMSE):</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0" y="1033273"/>
            <a:ext cx="12039600" cy="5504688"/>
          </a:xfrm>
        </p:spPr>
        <p:txBody>
          <a:bodyPr>
            <a:noAutofit/>
          </a:bodyPr>
          <a:lstStyle/>
          <a:p>
            <a:pPr marL="285750" indent="-285750" algn="just">
              <a:lnSpc>
                <a:spcPct val="150000"/>
              </a:lnSpc>
              <a:buFont typeface="Arial" panose="020B0604020202020204" pitchFamily="34" charset="0"/>
              <a:buChar char="•"/>
            </a:pPr>
            <a:r>
              <a:rPr kumimoji="0" lang="en-US" altLang="en-US" sz="1000" b="0" i="0" u="none" strike="noStrike" cap="none" normalizeH="0" baseline="0" dirty="0">
                <a:ln>
                  <a:noFill/>
                </a:ln>
                <a:solidFill>
                  <a:schemeClr val="tx1"/>
                </a:solidFill>
                <a:effectLst/>
              </a:rPr>
              <a:t>As RMSE is clear by the name itself, that it is a simple square root of mean squared error.</a:t>
            </a:r>
          </a:p>
          <a:p>
            <a:pPr marL="285750" indent="-285750" algn="just">
              <a:lnSpc>
                <a:spcPct val="150000"/>
              </a:lnSpc>
              <a:buFont typeface="Arial" panose="020B0604020202020204" pitchFamily="34" charset="0"/>
              <a:buChar char="•"/>
            </a:pPr>
            <a:r>
              <a:rPr kumimoji="0" lang="en-US" altLang="en-US" sz="1000" b="0" i="0" u="none" strike="noStrike" cap="none" normalizeH="0" baseline="0" dirty="0">
                <a:ln>
                  <a:noFill/>
                </a:ln>
                <a:solidFill>
                  <a:srgbClr val="0A0A0A"/>
                </a:solidFill>
                <a:effectLst/>
                <a:latin typeface="Helvetica" panose="020B0604020202020204" pitchFamily="34" charset="0"/>
              </a:rPr>
              <a:t>Mathematically, RMSE is defined as:</a:t>
            </a:r>
          </a:p>
          <a:p>
            <a:pPr marL="285750" indent="-285750" algn="just">
              <a:lnSpc>
                <a:spcPct val="150000"/>
              </a:lnSpc>
              <a:buFont typeface="Arial" panose="020B0604020202020204" pitchFamily="34" charset="0"/>
              <a:buChar char="•"/>
            </a:pPr>
            <a:endParaRPr lang="en-US" altLang="en-US" sz="1000" dirty="0">
              <a:solidFill>
                <a:srgbClr val="0A0A0A"/>
              </a:solidFill>
              <a:latin typeface="Helvetica" panose="020B0604020202020204" pitchFamily="34" charset="0"/>
            </a:endParaRPr>
          </a:p>
          <a:p>
            <a:pPr marL="285750" indent="-285750" algn="just">
              <a:lnSpc>
                <a:spcPct val="150000"/>
              </a:lnSpc>
              <a:buFont typeface="Arial" panose="020B0604020202020204" pitchFamily="34" charset="0"/>
              <a:buChar char="•"/>
            </a:pPr>
            <a:endParaRPr kumimoji="0" lang="en-US" altLang="en-US" sz="1000" b="0" i="0" u="none" strike="noStrike" cap="none" normalizeH="0" baseline="0" dirty="0">
              <a:ln>
                <a:noFill/>
              </a:ln>
              <a:solidFill>
                <a:srgbClr val="0A0A0A"/>
              </a:solidFill>
              <a:effectLst/>
              <a:latin typeface="Helvetica" panose="020B0604020202020204" pitchFamily="34" charset="0"/>
            </a:endParaRPr>
          </a:p>
          <a:p>
            <a:pPr algn="just">
              <a:lnSpc>
                <a:spcPct val="150000"/>
              </a:lnSpc>
            </a:pPr>
            <a:endParaRPr kumimoji="0" lang="en-US" altLang="en-US" sz="1000" b="0" i="0" u="none" strike="noStrike" cap="none" normalizeH="0" baseline="0" dirty="0">
              <a:ln>
                <a:noFill/>
              </a:ln>
              <a:solidFill>
                <a:srgbClr val="0A0A0A"/>
              </a:solidFill>
              <a:effectLst/>
              <a:latin typeface="Helvetica" panose="020B0604020202020204" pitchFamily="34" charset="0"/>
            </a:endParaRPr>
          </a:p>
          <a:p>
            <a:pPr algn="l"/>
            <a:r>
              <a:rPr lang="en-US" sz="800" b="1" i="0" dirty="0">
                <a:solidFill>
                  <a:srgbClr val="383838"/>
                </a:solidFill>
                <a:effectLst/>
                <a:latin typeface="Inter"/>
              </a:rPr>
              <a:t>Advantages of RMSE</a:t>
            </a:r>
            <a:endParaRPr lang="en-US" sz="800" b="0" i="0" dirty="0">
              <a:solidFill>
                <a:srgbClr val="383838"/>
              </a:solidFill>
              <a:effectLst/>
              <a:latin typeface="Inter"/>
            </a:endParaRPr>
          </a:p>
          <a:p>
            <a:pPr algn="l">
              <a:buFont typeface="Arial" panose="020B0604020202020204" pitchFamily="34" charset="0"/>
              <a:buChar char="•"/>
            </a:pPr>
            <a:r>
              <a:rPr lang="en-US" sz="800" b="0" i="0" dirty="0">
                <a:solidFill>
                  <a:srgbClr val="383838"/>
                </a:solidFill>
                <a:effectLst/>
                <a:latin typeface="Inter"/>
              </a:rPr>
              <a:t> The output value you get is in the same unit as the required output variable which makes interpretation of loss easy.</a:t>
            </a:r>
          </a:p>
          <a:p>
            <a:pPr algn="l"/>
            <a:r>
              <a:rPr lang="en-US" sz="800" b="1" i="0" dirty="0">
                <a:solidFill>
                  <a:srgbClr val="383838"/>
                </a:solidFill>
                <a:effectLst/>
                <a:latin typeface="Inter"/>
              </a:rPr>
              <a:t>Disadvantages of RMSE</a:t>
            </a:r>
            <a:endParaRPr lang="en-US" sz="800" b="0" i="0" dirty="0">
              <a:solidFill>
                <a:srgbClr val="383838"/>
              </a:solidFill>
              <a:effectLst/>
              <a:latin typeface="Inter"/>
            </a:endParaRPr>
          </a:p>
          <a:p>
            <a:pPr algn="l">
              <a:buFont typeface="Arial" panose="020B0604020202020204" pitchFamily="34" charset="0"/>
              <a:buChar char="•"/>
            </a:pPr>
            <a:r>
              <a:rPr lang="en-US" sz="800" b="0" i="0" dirty="0">
                <a:solidFill>
                  <a:srgbClr val="383838"/>
                </a:solidFill>
                <a:effectLst/>
                <a:latin typeface="Inter"/>
              </a:rPr>
              <a:t>It is not that robust to outliers as compared to MAE.</a:t>
            </a:r>
          </a:p>
          <a:p>
            <a:pPr algn="l"/>
            <a:r>
              <a:rPr lang="en-US" sz="800" b="0" i="0" dirty="0">
                <a:solidFill>
                  <a:srgbClr val="383838"/>
                </a:solidFill>
                <a:effectLst/>
                <a:latin typeface="Inter"/>
              </a:rPr>
              <a:t>for performing RMSE we have to NumPy </a:t>
            </a:r>
            <a:r>
              <a:rPr lang="en-US" sz="800" b="0" i="0" dirty="0" err="1">
                <a:solidFill>
                  <a:srgbClr val="383838"/>
                </a:solidFill>
                <a:effectLst/>
                <a:latin typeface="Inter"/>
              </a:rPr>
              <a:t>NumPy</a:t>
            </a:r>
            <a:r>
              <a:rPr lang="en-US" sz="800" b="0" i="0" dirty="0">
                <a:solidFill>
                  <a:srgbClr val="383838"/>
                </a:solidFill>
                <a:effectLst/>
                <a:latin typeface="Inter"/>
              </a:rPr>
              <a:t> square root function over MSE.</a:t>
            </a:r>
          </a:p>
          <a:p>
            <a:pPr marL="285750" indent="-285750" algn="just">
              <a:lnSpc>
                <a:spcPct val="150000"/>
              </a:lnSpc>
              <a:buFont typeface="Arial" panose="020B0604020202020204" pitchFamily="34" charset="0"/>
              <a:buChar char="•"/>
            </a:pPr>
            <a:endParaRPr kumimoji="0" lang="en-US" altLang="en-US" sz="400" b="0" i="0" u="none" strike="noStrike" cap="none" normalizeH="0" baseline="0" dirty="0">
              <a:ln>
                <a:noFill/>
              </a:ln>
              <a:solidFill>
                <a:schemeClr val="tx1"/>
              </a:solidFill>
              <a:effectLst/>
            </a:endParaRPr>
          </a:p>
          <a:p>
            <a:pPr marL="285750" indent="-285750" algn="just">
              <a:lnSpc>
                <a:spcPct val="150000"/>
              </a:lnSpc>
              <a:buFont typeface="Arial" panose="020B0604020202020204" pitchFamily="34" charset="0"/>
              <a:buChar char="•"/>
            </a:pPr>
            <a:endParaRPr kumimoji="0" lang="en-US" altLang="en-US" sz="1000" b="0" i="0" u="none" strike="noStrike" cap="none" normalizeH="0" baseline="0" dirty="0">
              <a:ln>
                <a:noFill/>
              </a:ln>
              <a:solidFill>
                <a:schemeClr val="tx1"/>
              </a:solidFill>
              <a:effectLst/>
            </a:endParaRPr>
          </a:p>
        </p:txBody>
      </p:sp>
      <p:sp>
        <p:nvSpPr>
          <p:cNvPr id="4" name="Rectangle 1">
            <a:extLst>
              <a:ext uri="{FF2B5EF4-FFF2-40B4-BE49-F238E27FC236}">
                <a16:creationId xmlns:a16="http://schemas.microsoft.com/office/drawing/2014/main" id="{16EE7757-3A68-90C5-623A-E85227CA7847}"/>
              </a:ext>
            </a:extLst>
          </p:cNvPr>
          <p:cNvSpPr>
            <a:spLocks noChangeArrowheads="1"/>
          </p:cNvSpPr>
          <p:nvPr/>
        </p:nvSpPr>
        <p:spPr bwMode="auto">
          <a:xfrm>
            <a:off x="0" y="-117648"/>
            <a:ext cx="4089581"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900" b="0" i="0" u="none" strike="noStrike" cap="none" normalizeH="0" baseline="0" dirty="0">
                <a:ln>
                  <a:noFill/>
                </a:ln>
                <a:solidFill>
                  <a:srgbClr val="0A0A0A"/>
                </a:solidFill>
                <a:effectLst/>
                <a:latin typeface="Helvetica"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074" name="Picture 2">
            <a:extLst>
              <a:ext uri="{FF2B5EF4-FFF2-40B4-BE49-F238E27FC236}">
                <a16:creationId xmlns:a16="http://schemas.microsoft.com/office/drawing/2014/main" id="{074E6928-0C70-376A-5DC0-61322F8B7F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115" y="1968690"/>
            <a:ext cx="2943225" cy="62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68940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719090" y="210312"/>
            <a:ext cx="10525957" cy="694943"/>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Coefficient of Discrimination, R-squared (R2):</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0" y="1033273"/>
            <a:ext cx="12039600" cy="5504688"/>
          </a:xfrm>
        </p:spPr>
        <p:txBody>
          <a:bodyPr>
            <a:noAutofit/>
          </a:bodyPr>
          <a:lstStyle/>
          <a:p>
            <a:pPr marL="285750" indent="-285750" algn="just">
              <a:lnSpc>
                <a:spcPct val="150000"/>
              </a:lnSpc>
              <a:buFont typeface="Arial" panose="020B0604020202020204" pitchFamily="34" charset="0"/>
              <a:buChar char="•"/>
            </a:pPr>
            <a:endParaRPr kumimoji="0" lang="en-US" altLang="en-US" sz="400" b="0" i="0" u="none" strike="noStrike" cap="none" normalizeH="0" baseline="0" dirty="0">
              <a:ln>
                <a:noFill/>
              </a:ln>
              <a:solidFill>
                <a:schemeClr val="tx1"/>
              </a:solidFill>
              <a:effectLst/>
            </a:endParaRPr>
          </a:p>
          <a:p>
            <a:pPr algn="l"/>
            <a:r>
              <a:rPr lang="en-US" sz="800" b="0" i="0" dirty="0">
                <a:solidFill>
                  <a:srgbClr val="212121"/>
                </a:solidFill>
                <a:effectLst/>
                <a:latin typeface="Roboto" panose="02000000000000000000" pitchFamily="2" charset="0"/>
              </a:rPr>
              <a:t>R squared (R2) is a regression error metric that justifies the performance of the model. </a:t>
            </a:r>
            <a:r>
              <a:rPr lang="en-US" sz="800" b="1" i="0" dirty="0">
                <a:solidFill>
                  <a:srgbClr val="212121"/>
                </a:solidFill>
                <a:effectLst/>
                <a:latin typeface="Roboto" panose="02000000000000000000" pitchFamily="2" charset="0"/>
              </a:rPr>
              <a:t>It represents the value of how much the independent variables are able to describe the value for the response/target variable.</a:t>
            </a:r>
            <a:endParaRPr lang="en-US" sz="800" b="0" i="0" dirty="0">
              <a:solidFill>
                <a:srgbClr val="212121"/>
              </a:solidFill>
              <a:effectLst/>
              <a:latin typeface="Roboto" panose="02000000000000000000" pitchFamily="2" charset="0"/>
            </a:endParaRPr>
          </a:p>
          <a:p>
            <a:pPr algn="l"/>
            <a:r>
              <a:rPr lang="en-US" sz="800" b="0" i="0" dirty="0">
                <a:solidFill>
                  <a:srgbClr val="212121"/>
                </a:solidFill>
                <a:effectLst/>
                <a:latin typeface="Roboto" panose="02000000000000000000" pitchFamily="2" charset="0"/>
              </a:rPr>
              <a:t>Thus, </a:t>
            </a:r>
            <a:r>
              <a:rPr lang="en-US" sz="800" b="1" i="0" dirty="0">
                <a:solidFill>
                  <a:srgbClr val="212121"/>
                </a:solidFill>
                <a:effectLst/>
                <a:latin typeface="Roboto" panose="02000000000000000000" pitchFamily="2" charset="0"/>
              </a:rPr>
              <a:t>an R-squared model describes how well the target variable is explained by the combination of the independent variables as a single unit</a:t>
            </a:r>
            <a:r>
              <a:rPr lang="en-US" sz="800" b="0" i="0" dirty="0">
                <a:solidFill>
                  <a:srgbClr val="212121"/>
                </a:solidFill>
                <a:effectLst/>
                <a:latin typeface="Roboto" panose="02000000000000000000" pitchFamily="2" charset="0"/>
              </a:rPr>
              <a:t>.</a:t>
            </a:r>
          </a:p>
          <a:p>
            <a:pPr algn="l"/>
            <a:r>
              <a:rPr lang="en-US" sz="800" b="1" i="0" dirty="0">
                <a:solidFill>
                  <a:srgbClr val="212121"/>
                </a:solidFill>
                <a:effectLst/>
                <a:latin typeface="Roboto" panose="02000000000000000000" pitchFamily="2" charset="0"/>
              </a:rPr>
              <a:t>The R squared value ranges between 0 to 1 and is represented by the below formula:</a:t>
            </a:r>
            <a:endParaRPr lang="en-US" sz="800" b="0" i="0" dirty="0">
              <a:solidFill>
                <a:srgbClr val="212121"/>
              </a:solidFill>
              <a:effectLst/>
              <a:latin typeface="Roboto" panose="02000000000000000000" pitchFamily="2" charset="0"/>
            </a:endParaRPr>
          </a:p>
          <a:p>
            <a:pPr algn="l"/>
            <a:r>
              <a:rPr lang="en-US" sz="800" b="0" i="0" dirty="0">
                <a:solidFill>
                  <a:srgbClr val="212121"/>
                </a:solidFill>
                <a:effectLst/>
                <a:latin typeface="Roboto" panose="02000000000000000000" pitchFamily="2" charset="0"/>
              </a:rPr>
              <a:t>R2= 1- </a:t>
            </a:r>
            <a:r>
              <a:rPr lang="en-US" sz="800" b="0" i="0" dirty="0" err="1">
                <a:solidFill>
                  <a:srgbClr val="212121"/>
                </a:solidFill>
                <a:effectLst/>
                <a:latin typeface="Roboto" panose="02000000000000000000" pitchFamily="2" charset="0"/>
              </a:rPr>
              <a:t>SSres</a:t>
            </a:r>
            <a:r>
              <a:rPr lang="en-US" sz="800" b="0" i="0" dirty="0">
                <a:solidFill>
                  <a:srgbClr val="212121"/>
                </a:solidFill>
                <a:effectLst/>
                <a:latin typeface="Roboto" panose="02000000000000000000" pitchFamily="2" charset="0"/>
              </a:rPr>
              <a:t> / </a:t>
            </a:r>
            <a:r>
              <a:rPr lang="en-US" sz="800" b="0" i="0" dirty="0" err="1">
                <a:solidFill>
                  <a:srgbClr val="212121"/>
                </a:solidFill>
                <a:effectLst/>
                <a:latin typeface="Roboto" panose="02000000000000000000" pitchFamily="2" charset="0"/>
              </a:rPr>
              <a:t>SStot</a:t>
            </a:r>
            <a:endParaRPr lang="en-US" sz="800" b="0" i="0" dirty="0">
              <a:solidFill>
                <a:srgbClr val="212121"/>
              </a:solidFill>
              <a:effectLst/>
              <a:latin typeface="Roboto" panose="02000000000000000000" pitchFamily="2" charset="0"/>
            </a:endParaRPr>
          </a:p>
          <a:p>
            <a:pPr algn="l"/>
            <a:r>
              <a:rPr lang="en-US" sz="800" b="0" i="0" dirty="0">
                <a:solidFill>
                  <a:srgbClr val="212121"/>
                </a:solidFill>
                <a:effectLst/>
                <a:latin typeface="Roboto" panose="02000000000000000000" pitchFamily="2" charset="0"/>
              </a:rPr>
              <a:t>Here,</a:t>
            </a:r>
          </a:p>
          <a:p>
            <a:pPr algn="l"/>
            <a:r>
              <a:rPr lang="en-US" sz="800" b="0" i="0" dirty="0" err="1">
                <a:solidFill>
                  <a:srgbClr val="212121"/>
                </a:solidFill>
                <a:effectLst/>
                <a:latin typeface="Roboto" panose="02000000000000000000" pitchFamily="2" charset="0"/>
              </a:rPr>
              <a:t>SSres</a:t>
            </a:r>
            <a:r>
              <a:rPr lang="en-US" sz="800" b="0" i="0" dirty="0">
                <a:solidFill>
                  <a:srgbClr val="212121"/>
                </a:solidFill>
                <a:effectLst/>
                <a:latin typeface="Roboto" panose="02000000000000000000" pitchFamily="2" charset="0"/>
              </a:rPr>
              <a:t>: The sum of squares of the residual errors. </a:t>
            </a:r>
            <a:r>
              <a:rPr lang="en-US" sz="800" b="0" i="0" dirty="0" err="1">
                <a:solidFill>
                  <a:srgbClr val="212121"/>
                </a:solidFill>
                <a:effectLst/>
                <a:latin typeface="Roboto" panose="02000000000000000000" pitchFamily="2" charset="0"/>
              </a:rPr>
              <a:t>SStot</a:t>
            </a:r>
            <a:r>
              <a:rPr lang="en-US" sz="800" b="0" i="0" dirty="0">
                <a:solidFill>
                  <a:srgbClr val="212121"/>
                </a:solidFill>
                <a:effectLst/>
                <a:latin typeface="Roboto" panose="02000000000000000000" pitchFamily="2" charset="0"/>
              </a:rPr>
              <a:t>: It represents the total sum of the errors. </a:t>
            </a:r>
            <a:r>
              <a:rPr lang="en-US" sz="800" b="1" i="0" dirty="0">
                <a:solidFill>
                  <a:srgbClr val="212121"/>
                </a:solidFill>
                <a:effectLst/>
                <a:latin typeface="Roboto" panose="02000000000000000000" pitchFamily="2" charset="0"/>
              </a:rPr>
              <a:t>Always remember, Higher the R square value, better is the predicted model</a:t>
            </a:r>
            <a:endParaRPr lang="en-US" sz="800" b="0" i="0" dirty="0">
              <a:solidFill>
                <a:srgbClr val="212121"/>
              </a:solidFill>
              <a:effectLst/>
              <a:latin typeface="Roboto" panose="02000000000000000000" pitchFamily="2" charset="0"/>
            </a:endParaRPr>
          </a:p>
          <a:p>
            <a:pPr marL="285750" indent="-285750" algn="just">
              <a:lnSpc>
                <a:spcPct val="150000"/>
              </a:lnSpc>
              <a:buFont typeface="Arial" panose="020B0604020202020204" pitchFamily="34" charset="0"/>
              <a:buChar char="•"/>
            </a:pPr>
            <a:r>
              <a:rPr kumimoji="0" lang="en-US" altLang="en-US" sz="1000" b="0" i="0" u="none" strike="noStrike" cap="none" normalizeH="0" baseline="0" dirty="0">
                <a:ln>
                  <a:noFill/>
                </a:ln>
                <a:solidFill>
                  <a:srgbClr val="0A0A0A"/>
                </a:solidFill>
                <a:effectLst/>
                <a:latin typeface="Helvetica" panose="020B0604020202020204" pitchFamily="34" charset="0"/>
              </a:rPr>
              <a:t>Mathematically, R</a:t>
            </a:r>
            <a:r>
              <a:rPr kumimoji="0" lang="en-US" altLang="en-US" sz="800" b="0" i="0" u="none" strike="noStrike" cap="none" normalizeH="0" baseline="30000" dirty="0">
                <a:ln>
                  <a:noFill/>
                </a:ln>
                <a:solidFill>
                  <a:srgbClr val="0A0A0A"/>
                </a:solidFill>
                <a:effectLst/>
                <a:latin typeface="Helvetica" panose="020B0604020202020204" pitchFamily="34" charset="0"/>
              </a:rPr>
              <a:t>2</a:t>
            </a:r>
            <a:r>
              <a:rPr kumimoji="0" lang="en-US" altLang="en-US" sz="1000" b="0" i="0" u="none" strike="noStrike" cap="none" normalizeH="0" baseline="0" dirty="0">
                <a:ln>
                  <a:noFill/>
                </a:ln>
                <a:solidFill>
                  <a:srgbClr val="0A0A0A"/>
                </a:solidFill>
                <a:effectLst/>
                <a:latin typeface="Helvetica" panose="020B0604020202020204" pitchFamily="34" charset="0"/>
              </a:rPr>
              <a:t> is defined as:</a:t>
            </a:r>
            <a:endParaRPr kumimoji="0" lang="en-US" altLang="en-US" sz="400" b="0" i="0" u="none" strike="noStrike" cap="none" normalizeH="0" baseline="0" dirty="0">
              <a:ln>
                <a:noFill/>
              </a:ln>
              <a:solidFill>
                <a:schemeClr val="tx1"/>
              </a:solidFill>
              <a:effectLst/>
            </a:endParaRPr>
          </a:p>
          <a:p>
            <a:pPr marL="285750" indent="-285750" algn="just">
              <a:lnSpc>
                <a:spcPct val="150000"/>
              </a:lnSpc>
              <a:buFont typeface="Arial" panose="020B0604020202020204" pitchFamily="34" charset="0"/>
              <a:buChar char="•"/>
            </a:pPr>
            <a:endParaRPr kumimoji="0" lang="en-US" altLang="en-US" sz="1000" b="0" i="0" u="none" strike="noStrike" cap="none" normalizeH="0" baseline="0" dirty="0">
              <a:ln>
                <a:noFill/>
              </a:ln>
              <a:solidFill>
                <a:schemeClr val="tx1"/>
              </a:solidFill>
              <a:effectLst/>
            </a:endParaRPr>
          </a:p>
        </p:txBody>
      </p:sp>
      <p:sp>
        <p:nvSpPr>
          <p:cNvPr id="4" name="Rectangle 1">
            <a:extLst>
              <a:ext uri="{FF2B5EF4-FFF2-40B4-BE49-F238E27FC236}">
                <a16:creationId xmlns:a16="http://schemas.microsoft.com/office/drawing/2014/main" id="{16EE7757-3A68-90C5-623A-E85227CA7847}"/>
              </a:ext>
            </a:extLst>
          </p:cNvPr>
          <p:cNvSpPr>
            <a:spLocks noChangeArrowheads="1"/>
          </p:cNvSpPr>
          <p:nvPr/>
        </p:nvSpPr>
        <p:spPr bwMode="auto">
          <a:xfrm>
            <a:off x="0" y="-117648"/>
            <a:ext cx="4089581"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900" b="0" i="0" u="none" strike="noStrike" cap="none" normalizeH="0" baseline="0" dirty="0">
                <a:ln>
                  <a:noFill/>
                </a:ln>
                <a:solidFill>
                  <a:srgbClr val="0A0A0A"/>
                </a:solidFill>
                <a:effectLst/>
                <a:latin typeface="Helvetica"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098" name="Picture 2">
            <a:extLst>
              <a:ext uri="{FF2B5EF4-FFF2-40B4-BE49-F238E27FC236}">
                <a16:creationId xmlns:a16="http://schemas.microsoft.com/office/drawing/2014/main" id="{3EA26727-FF3D-6CFF-1D70-380137FC83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2355" y="4117530"/>
            <a:ext cx="2209800" cy="62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2388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719090" y="38397"/>
            <a:ext cx="10525957" cy="510244"/>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Logistic Regression:</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257695" y="587037"/>
            <a:ext cx="11745883" cy="6021581"/>
          </a:xfrm>
        </p:spPr>
        <p:txBody>
          <a:bodyPr>
            <a:noAutofit/>
          </a:bodyPr>
          <a:lstStyle/>
          <a:p>
            <a:pPr algn="just">
              <a:lnSpc>
                <a:spcPct val="150000"/>
              </a:lnSpc>
            </a:pPr>
            <a:r>
              <a:rPr lang="en-US" sz="1800" dirty="0">
                <a:solidFill>
                  <a:srgbClr val="0070C0"/>
                </a:solidFill>
                <a:latin typeface="Times New Roman" panose="02020603050405020304" pitchFamily="18" charset="0"/>
                <a:cs typeface="Times New Roman" panose="02020603050405020304" pitchFamily="18" charset="0"/>
              </a:rPr>
              <a:t>The equation for logistic regression is:</a:t>
            </a:r>
          </a:p>
          <a:p>
            <a:pPr algn="just">
              <a:lnSpc>
                <a:spcPct val="150000"/>
              </a:lnSpc>
            </a:pPr>
            <a:r>
              <a:rPr lang="en-US" sz="1800" dirty="0">
                <a:solidFill>
                  <a:srgbClr val="0070C0"/>
                </a:solidFill>
                <a:latin typeface="Times New Roman" panose="02020603050405020304" pitchFamily="18" charset="0"/>
                <a:cs typeface="Times New Roman" panose="02020603050405020304" pitchFamily="18" charset="0"/>
              </a:rPr>
              <a:t>	</a:t>
            </a:r>
            <a:r>
              <a:rPr lang="pl-PL" sz="1800" dirty="0">
                <a:latin typeface="Times New Roman" panose="02020603050405020304" pitchFamily="18" charset="0"/>
                <a:cs typeface="Times New Roman" panose="02020603050405020304" pitchFamily="18" charset="0"/>
              </a:rPr>
              <a:t>p = 1 / (1 + e^(-</a:t>
            </a:r>
            <a:r>
              <a:rPr lang="en-US" sz="1800" dirty="0">
                <a:latin typeface="Times New Roman" panose="02020603050405020304" pitchFamily="18" charset="0"/>
                <a:cs typeface="Times New Roman" panose="02020603050405020304" pitchFamily="18" charset="0"/>
              </a:rPr>
              <a:t>x</a:t>
            </a:r>
            <a:r>
              <a:rPr lang="pl-PL" sz="1800" dirty="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p>
            <a:pPr algn="just">
              <a:lnSpc>
                <a:spcPct val="150000"/>
              </a:lnSpc>
            </a:pPr>
            <a:r>
              <a:rPr lang="en-US" sz="1800" dirty="0">
                <a:solidFill>
                  <a:srgbClr val="0070C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where p is the probability of the dependent variable in the interval 0,1. x is a linear combination of the independent variables and their coefficients.</a:t>
            </a:r>
          </a:p>
          <a:p>
            <a:pPr lvl="0" algn="just">
              <a:lnSpc>
                <a:spcPct val="150000"/>
              </a:lnSpc>
            </a:pPr>
            <a:r>
              <a:rPr lang="en-US" altLang="en-US" sz="1800" dirty="0">
                <a:solidFill>
                  <a:srgbClr val="000000"/>
                </a:solidFill>
                <a:latin typeface="Open Sans"/>
              </a:rPr>
              <a:t>The equation can be expanded as follows:</a:t>
            </a:r>
            <a:endParaRPr lang="en-US" altLang="en-US" sz="1100" dirty="0"/>
          </a:p>
          <a:p>
            <a:pPr lvl="0" algn="just">
              <a:lnSpc>
                <a:spcPct val="150000"/>
              </a:lnSpc>
            </a:pPr>
            <a:r>
              <a:rPr lang="en-US" altLang="en-US" sz="1100" dirty="0">
                <a:solidFill>
                  <a:srgbClr val="2080AD"/>
                </a:solidFill>
                <a:latin typeface="Courier New" panose="02070309020205020404" pitchFamily="49" charset="0"/>
                <a:cs typeface="Courier New" panose="02070309020205020404" pitchFamily="49" charset="0"/>
              </a:rPr>
              <a:t>	</a:t>
            </a:r>
            <a:r>
              <a:rPr lang="en-US" altLang="en-US" sz="1800" dirty="0">
                <a:latin typeface="Times New Roman" panose="02020603050405020304" pitchFamily="18" charset="0"/>
                <a:cs typeface="Times New Roman" panose="02020603050405020304" pitchFamily="18" charset="0"/>
              </a:rPr>
              <a:t>z = b0 + b1&lt;</a:t>
            </a:r>
            <a:r>
              <a:rPr lang="en-US" altLang="en-US" sz="1800" dirty="0" err="1">
                <a:latin typeface="Times New Roman" panose="02020603050405020304" pitchFamily="18" charset="0"/>
                <a:cs typeface="Times New Roman" panose="02020603050405020304" pitchFamily="18" charset="0"/>
              </a:rPr>
              <a:t>em</a:t>
            </a:r>
            <a:r>
              <a:rPr lang="en-US" altLang="en-US" sz="1800" dirty="0">
                <a:latin typeface="Times New Roman" panose="02020603050405020304" pitchFamily="18" charset="0"/>
                <a:cs typeface="Times New Roman" panose="02020603050405020304" pitchFamily="18" charset="0"/>
              </a:rPr>
              <a:t>&gt;x1 + b2&lt;/</a:t>
            </a:r>
            <a:r>
              <a:rPr lang="en-US" altLang="en-US" sz="1800" dirty="0" err="1">
                <a:latin typeface="Times New Roman" panose="02020603050405020304" pitchFamily="18" charset="0"/>
                <a:cs typeface="Times New Roman" panose="02020603050405020304" pitchFamily="18" charset="0"/>
              </a:rPr>
              <a:t>em</a:t>
            </a:r>
            <a:r>
              <a:rPr lang="en-US" altLang="en-US" sz="1800" dirty="0">
                <a:latin typeface="Times New Roman" panose="02020603050405020304" pitchFamily="18" charset="0"/>
                <a:cs typeface="Times New Roman" panose="02020603050405020304" pitchFamily="18" charset="0"/>
              </a:rPr>
              <a:t>&gt;x2 + ... + </a:t>
            </a:r>
            <a:r>
              <a:rPr lang="en-US" altLang="en-US" sz="1800" dirty="0" err="1">
                <a:latin typeface="Times New Roman" panose="02020603050405020304" pitchFamily="18" charset="0"/>
                <a:cs typeface="Times New Roman" panose="02020603050405020304" pitchFamily="18" charset="0"/>
              </a:rPr>
              <a:t>bn</a:t>
            </a:r>
            <a:r>
              <a:rPr lang="en-US" altLang="en-US" sz="1800" dirty="0">
                <a:latin typeface="Times New Roman" panose="02020603050405020304" pitchFamily="18" charset="0"/>
                <a:cs typeface="Times New Roman" panose="02020603050405020304" pitchFamily="18" charset="0"/>
              </a:rPr>
              <a:t>*</a:t>
            </a:r>
            <a:r>
              <a:rPr lang="en-US" altLang="en-US" sz="1800" dirty="0" err="1">
                <a:latin typeface="Times New Roman" panose="02020603050405020304" pitchFamily="18" charset="0"/>
                <a:cs typeface="Times New Roman" panose="02020603050405020304" pitchFamily="18" charset="0"/>
              </a:rPr>
              <a:t>xn</a:t>
            </a:r>
            <a:endParaRPr lang="en-US" altLang="en-US" sz="1800" dirty="0">
              <a:latin typeface="Times New Roman" panose="02020603050405020304" pitchFamily="18" charset="0"/>
              <a:cs typeface="Times New Roman" panose="02020603050405020304" pitchFamily="18" charset="0"/>
            </a:endParaRPr>
          </a:p>
          <a:p>
            <a:pPr algn="just">
              <a:lnSpc>
                <a:spcPct val="150000"/>
              </a:lnSpc>
            </a:pPr>
            <a:r>
              <a:rPr lang="en-US" sz="1800" dirty="0">
                <a:latin typeface="Times New Roman" panose="02020603050405020304" pitchFamily="18" charset="0"/>
                <a:cs typeface="Times New Roman" panose="02020603050405020304" pitchFamily="18" charset="0"/>
              </a:rPr>
              <a:t>Where </a:t>
            </a:r>
            <a:r>
              <a:rPr lang="en-US" altLang="en-US" sz="1800" dirty="0">
                <a:latin typeface="Times New Roman" panose="02020603050405020304" pitchFamily="18" charset="0"/>
                <a:cs typeface="Times New Roman" panose="02020603050405020304" pitchFamily="18" charset="0"/>
              </a:rPr>
              <a:t>b0 is the intercept term, b1, b2,……, </a:t>
            </a:r>
            <a:r>
              <a:rPr lang="en-US" altLang="en-US" sz="1800" dirty="0" err="1">
                <a:latin typeface="Times New Roman" panose="02020603050405020304" pitchFamily="18" charset="0"/>
                <a:cs typeface="Times New Roman" panose="02020603050405020304" pitchFamily="18" charset="0"/>
              </a:rPr>
              <a:t>bn</a:t>
            </a:r>
            <a:r>
              <a:rPr lang="en-US" altLang="en-US" sz="1800" dirty="0">
                <a:latin typeface="Times New Roman" panose="02020603050405020304" pitchFamily="18" charset="0"/>
                <a:cs typeface="Times New Roman" panose="02020603050405020304" pitchFamily="18" charset="0"/>
              </a:rPr>
              <a:t> are the coefficients of the independent variables x1, x2, ... , </a:t>
            </a:r>
            <a:r>
              <a:rPr lang="en-US" altLang="en-US" sz="1800" dirty="0" err="1">
                <a:latin typeface="Times New Roman" panose="02020603050405020304" pitchFamily="18" charset="0"/>
                <a:cs typeface="Times New Roman" panose="02020603050405020304" pitchFamily="18" charset="0"/>
              </a:rPr>
              <a:t>xn</a:t>
            </a:r>
            <a:r>
              <a:rPr lang="en-US" altLang="en-US" sz="1800" dirty="0">
                <a:latin typeface="Times New Roman" panose="02020603050405020304" pitchFamily="18" charset="0"/>
                <a:cs typeface="Times New Roman" panose="02020603050405020304" pitchFamily="18" charset="0"/>
              </a:rPr>
              <a:t> respectively.</a:t>
            </a:r>
            <a:endParaRPr lang="en-US" sz="18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name “logistic regression” comes from the function used in the model, which is called the logistic function or sigmoid function. </a:t>
            </a:r>
          </a:p>
          <a:p>
            <a:pPr marL="342900" indent="-34290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logistic function is a mathematical function that takes any input value and returns an output value between 0 and 1.</a:t>
            </a:r>
          </a:p>
        </p:txBody>
      </p:sp>
    </p:spTree>
    <p:extLst>
      <p:ext uri="{BB962C8B-B14F-4D97-AF65-F5344CB8AC3E}">
        <p14:creationId xmlns:p14="http://schemas.microsoft.com/office/powerpoint/2010/main" val="3496541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719090" y="38397"/>
            <a:ext cx="10525957" cy="510244"/>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Logistic Regression Equation:</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284328" y="773608"/>
            <a:ext cx="11745883" cy="6021581"/>
          </a:xfrm>
        </p:spPr>
        <p:txBody>
          <a:bodyPr>
            <a:noAutofit/>
          </a:bodyPr>
          <a:lstStyle/>
          <a:p>
            <a:pPr algn="just">
              <a:lnSpc>
                <a:spcPct val="150000"/>
              </a:lnSpc>
            </a:pPr>
            <a:r>
              <a:rPr lang="en-US" sz="1800" dirty="0">
                <a:latin typeface="Times New Roman" panose="02020603050405020304" pitchFamily="18" charset="0"/>
                <a:cs typeface="Times New Roman" panose="02020603050405020304" pitchFamily="18" charset="0"/>
              </a:rPr>
              <a:t>The Logistic regression equation can be obtained from the Linear Regression equation. The mathematical steps to get Logistic Regression equations are given below:</a:t>
            </a:r>
          </a:p>
          <a:p>
            <a:pPr algn="just">
              <a:lnSpc>
                <a:spcPct val="150000"/>
              </a:lnSpc>
            </a:pPr>
            <a:endParaRPr lang="en-US" sz="1800"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We know the equation of the </a:t>
            </a:r>
            <a:r>
              <a:rPr lang="en-US" sz="1800" dirty="0">
                <a:solidFill>
                  <a:srgbClr val="0070C0"/>
                </a:solidFill>
                <a:latin typeface="Times New Roman" panose="02020603050405020304" pitchFamily="18" charset="0"/>
                <a:cs typeface="Times New Roman" panose="02020603050405020304" pitchFamily="18" charset="0"/>
              </a:rPr>
              <a:t>straight line </a:t>
            </a:r>
            <a:r>
              <a:rPr lang="en-US" sz="1800" dirty="0">
                <a:latin typeface="Times New Roman" panose="02020603050405020304" pitchFamily="18" charset="0"/>
                <a:cs typeface="Times New Roman" panose="02020603050405020304" pitchFamily="18" charset="0"/>
              </a:rPr>
              <a:t>can be written as:</a:t>
            </a:r>
          </a:p>
          <a:p>
            <a:pPr algn="just">
              <a:lnSpc>
                <a:spcPct val="150000"/>
              </a:lnSpc>
            </a:pPr>
            <a:r>
              <a:rPr lang="en-US" sz="1800" dirty="0">
                <a:latin typeface="Times New Roman" panose="02020603050405020304" pitchFamily="18" charset="0"/>
                <a:cs typeface="Times New Roman" panose="02020603050405020304" pitchFamily="18" charset="0"/>
              </a:rPr>
              <a:t>	</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In Logistic Regression y can be between 0 and 1 only, so for this let's divide the above equation by (1-y):</a:t>
            </a:r>
          </a:p>
          <a:p>
            <a:pPr marL="285750" indent="-285750" algn="just">
              <a:lnSpc>
                <a:spcPct val="150000"/>
              </a:lnSpc>
              <a:buFont typeface="Wingdings" panose="05000000000000000000" pitchFamily="2" charset="2"/>
              <a:buChar char="Ø"/>
            </a:pPr>
            <a:endParaRPr lang="en-US" sz="1400" b="0" i="0" dirty="0">
              <a:solidFill>
                <a:srgbClr val="000000"/>
              </a:solidFill>
              <a:effectLst/>
              <a:latin typeface="inter-regular"/>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But we need range between -[infinity] to +[infinity], then take logarithm of the equation it will become:</a:t>
            </a:r>
          </a:p>
          <a:p>
            <a:pPr algn="just">
              <a:lnSpc>
                <a:spcPct val="150000"/>
              </a:lnSpc>
            </a:pPr>
            <a:endParaRPr lang="en-US" sz="1400" b="0" i="0" dirty="0">
              <a:solidFill>
                <a:srgbClr val="000000"/>
              </a:solidFill>
              <a:effectLst/>
              <a:latin typeface="inter-regular"/>
            </a:endParaRPr>
          </a:p>
          <a:p>
            <a:pPr algn="just">
              <a:lnSpc>
                <a:spcPct val="150000"/>
              </a:lnSpc>
            </a:pPr>
            <a:endParaRPr lang="en-US" sz="1800" dirty="0">
              <a:latin typeface="Times New Roman" panose="02020603050405020304" pitchFamily="18" charset="0"/>
              <a:cs typeface="Times New Roman" panose="02020603050405020304" pitchFamily="18" charset="0"/>
            </a:endParaRPr>
          </a:p>
        </p:txBody>
      </p:sp>
      <p:pic>
        <p:nvPicPr>
          <p:cNvPr id="1026" name="Picture 2" descr="Logistic Regression in Machine Learning">
            <a:extLst>
              <a:ext uri="{FF2B5EF4-FFF2-40B4-BE49-F238E27FC236}">
                <a16:creationId xmlns:a16="http://schemas.microsoft.com/office/drawing/2014/main" id="{2F4E93EF-26AE-D742-F49B-BDA9190837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252" y="2838544"/>
            <a:ext cx="3905250" cy="4922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gistic Regression in Machine Learning">
            <a:extLst>
              <a:ext uri="{FF2B5EF4-FFF2-40B4-BE49-F238E27FC236}">
                <a16:creationId xmlns:a16="http://schemas.microsoft.com/office/drawing/2014/main" id="{1FF4F4F6-A377-B014-71FB-DDCC3BFADF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3252" y="4079289"/>
            <a:ext cx="2933700" cy="4953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ogistic Regression in Machine Learning">
            <a:extLst>
              <a:ext uri="{FF2B5EF4-FFF2-40B4-BE49-F238E27FC236}">
                <a16:creationId xmlns:a16="http://schemas.microsoft.com/office/drawing/2014/main" id="{3583410E-0E25-5E1F-9359-D2D464D5FF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5127" y="5503329"/>
            <a:ext cx="4143375" cy="48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4158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719090" y="177552"/>
            <a:ext cx="10525957" cy="596055"/>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Logistic Function (Sigmoid Function):</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543139" y="773607"/>
            <a:ext cx="11105722" cy="5795868"/>
          </a:xfrm>
        </p:spPr>
        <p:txBody>
          <a:bodyPr>
            <a:noAutofit/>
          </a:bodyPr>
          <a:lstStyle/>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sigmoid function is a mathematical function used to map the predicted values to probabilities.</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It maps any real value into another value within a range of 0 and 1.</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value of the logistic regression must be between 0 and 1, which cannot go beyond this limit, so it forms a curve like the "S" form. The S-form curve is called the Sigmoid function or the logistic function.</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In logistic regression, we use the concept of the threshold value, which defines the probability of either 0 or 1. Such as values above the threshold value tends to 1, and a value below the threshold values tends to 0.</a:t>
            </a: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r>
              <a:rPr lang="en-US" sz="1800" dirty="0">
                <a:solidFill>
                  <a:srgbClr val="0070C0"/>
                </a:solidFill>
                <a:latin typeface="Times New Roman" panose="02020603050405020304" pitchFamily="18" charset="0"/>
                <a:cs typeface="Times New Roman" panose="02020603050405020304" pitchFamily="18" charset="0"/>
              </a:rPr>
              <a:t>Assumptions for Logistic Regression:</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dependent variable must be categorical in nature.</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independent variable should not have multi-collinearity.</a:t>
            </a:r>
          </a:p>
        </p:txBody>
      </p:sp>
    </p:spTree>
    <p:extLst>
      <p:ext uri="{BB962C8B-B14F-4D97-AF65-F5344CB8AC3E}">
        <p14:creationId xmlns:p14="http://schemas.microsoft.com/office/powerpoint/2010/main" val="10132988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719090" y="38397"/>
            <a:ext cx="10525957" cy="510244"/>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Type of Logistic Regression:</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257695" y="781235"/>
            <a:ext cx="11745883" cy="5827383"/>
          </a:xfrm>
        </p:spPr>
        <p:txBody>
          <a:bodyPr>
            <a:noAutofit/>
          </a:bodyPr>
          <a:lstStyle/>
          <a:p>
            <a:pPr algn="just">
              <a:lnSpc>
                <a:spcPct val="150000"/>
              </a:lnSpc>
            </a:pPr>
            <a:r>
              <a:rPr lang="en-US" sz="1800" dirty="0">
                <a:latin typeface="Times New Roman" panose="02020603050405020304" pitchFamily="18" charset="0"/>
                <a:cs typeface="Times New Roman" panose="02020603050405020304" pitchFamily="18" charset="0"/>
              </a:rPr>
              <a:t>On the basis of the categories, Logistic Regression can be classified into three types:</a:t>
            </a:r>
          </a:p>
          <a:p>
            <a:pPr marL="342900" indent="-342900" algn="just">
              <a:lnSpc>
                <a:spcPct val="150000"/>
              </a:lnSpc>
              <a:buFont typeface="+mj-lt"/>
              <a:buAutoNum type="arabicPeriod"/>
            </a:pPr>
            <a:r>
              <a:rPr lang="en-US" sz="1800" dirty="0">
                <a:solidFill>
                  <a:srgbClr val="0070C0"/>
                </a:solidFill>
                <a:latin typeface="Times New Roman" panose="02020603050405020304" pitchFamily="18" charset="0"/>
                <a:cs typeface="Times New Roman" panose="02020603050405020304" pitchFamily="18" charset="0"/>
              </a:rPr>
              <a:t>Binomial: </a:t>
            </a:r>
            <a:r>
              <a:rPr lang="en-US" sz="1800" dirty="0">
                <a:latin typeface="Times New Roman" panose="02020603050405020304" pitchFamily="18" charset="0"/>
                <a:cs typeface="Times New Roman" panose="02020603050405020304" pitchFamily="18" charset="0"/>
              </a:rPr>
              <a:t>In binomial Logistic regression, there can be </a:t>
            </a:r>
            <a:r>
              <a:rPr lang="en-US" sz="1800" dirty="0">
                <a:solidFill>
                  <a:srgbClr val="0070C0"/>
                </a:solidFill>
                <a:latin typeface="Times New Roman" panose="02020603050405020304" pitchFamily="18" charset="0"/>
                <a:cs typeface="Times New Roman" panose="02020603050405020304" pitchFamily="18" charset="0"/>
              </a:rPr>
              <a:t>only two possible types </a:t>
            </a:r>
            <a:r>
              <a:rPr lang="en-US" sz="1800" dirty="0">
                <a:latin typeface="Times New Roman" panose="02020603050405020304" pitchFamily="18" charset="0"/>
                <a:cs typeface="Times New Roman" panose="02020603050405020304" pitchFamily="18" charset="0"/>
              </a:rPr>
              <a:t>of the dependent variables, such as 0 or 1, Pass or Fail, etc.</a:t>
            </a:r>
          </a:p>
          <a:p>
            <a:pPr marL="342900" indent="-342900" algn="just">
              <a:lnSpc>
                <a:spcPct val="150000"/>
              </a:lnSpc>
              <a:buFont typeface="+mj-lt"/>
              <a:buAutoNum type="arabicPeriod"/>
            </a:pPr>
            <a:r>
              <a:rPr lang="en-US" sz="1800" dirty="0">
                <a:solidFill>
                  <a:srgbClr val="0070C0"/>
                </a:solidFill>
                <a:latin typeface="Times New Roman" panose="02020603050405020304" pitchFamily="18" charset="0"/>
                <a:cs typeface="Times New Roman" panose="02020603050405020304" pitchFamily="18" charset="0"/>
              </a:rPr>
              <a:t>Multinomial:</a:t>
            </a:r>
            <a:r>
              <a:rPr lang="en-US" sz="1800" dirty="0">
                <a:latin typeface="Times New Roman" panose="02020603050405020304" pitchFamily="18" charset="0"/>
                <a:cs typeface="Times New Roman" panose="02020603050405020304" pitchFamily="18" charset="0"/>
              </a:rPr>
              <a:t> In multinomial Logistic regression, there can be </a:t>
            </a:r>
            <a:r>
              <a:rPr lang="en-US" sz="1800" dirty="0">
                <a:solidFill>
                  <a:srgbClr val="0070C0"/>
                </a:solidFill>
                <a:latin typeface="Times New Roman" panose="02020603050405020304" pitchFamily="18" charset="0"/>
                <a:cs typeface="Times New Roman" panose="02020603050405020304" pitchFamily="18" charset="0"/>
              </a:rPr>
              <a:t>3 or more possible</a:t>
            </a:r>
            <a:r>
              <a:rPr lang="en-US" sz="1800" dirty="0">
                <a:latin typeface="Times New Roman" panose="02020603050405020304" pitchFamily="18" charset="0"/>
                <a:cs typeface="Times New Roman" panose="02020603050405020304" pitchFamily="18" charset="0"/>
              </a:rPr>
              <a:t> unordered types of the dependent variable, such as "cat", "dogs", or "sheep"</a:t>
            </a:r>
          </a:p>
          <a:p>
            <a:pPr marL="342900" indent="-342900" algn="just">
              <a:lnSpc>
                <a:spcPct val="150000"/>
              </a:lnSpc>
              <a:buFont typeface="+mj-lt"/>
              <a:buAutoNum type="arabicPeriod"/>
            </a:pPr>
            <a:r>
              <a:rPr lang="en-US" sz="1800" dirty="0">
                <a:solidFill>
                  <a:srgbClr val="0070C0"/>
                </a:solidFill>
                <a:latin typeface="Times New Roman" panose="02020603050405020304" pitchFamily="18" charset="0"/>
                <a:cs typeface="Times New Roman" panose="02020603050405020304" pitchFamily="18" charset="0"/>
              </a:rPr>
              <a:t>Ordinal:</a:t>
            </a:r>
            <a:r>
              <a:rPr lang="en-US" sz="1800" dirty="0">
                <a:latin typeface="Times New Roman" panose="02020603050405020304" pitchFamily="18" charset="0"/>
                <a:cs typeface="Times New Roman" panose="02020603050405020304" pitchFamily="18" charset="0"/>
              </a:rPr>
              <a:t> In ordinal Logistic regression, there can be </a:t>
            </a:r>
            <a:r>
              <a:rPr lang="en-US" sz="1800" dirty="0">
                <a:solidFill>
                  <a:srgbClr val="0070C0"/>
                </a:solidFill>
                <a:latin typeface="Times New Roman" panose="02020603050405020304" pitchFamily="18" charset="0"/>
                <a:cs typeface="Times New Roman" panose="02020603050405020304" pitchFamily="18" charset="0"/>
              </a:rPr>
              <a:t>3 or more possible ordered </a:t>
            </a:r>
            <a:r>
              <a:rPr lang="en-US" sz="1800" dirty="0">
                <a:latin typeface="Times New Roman" panose="02020603050405020304" pitchFamily="18" charset="0"/>
                <a:cs typeface="Times New Roman" panose="02020603050405020304" pitchFamily="18" charset="0"/>
              </a:rPr>
              <a:t>types of dependent variables, such as "low", "Medium", or "High".</a:t>
            </a:r>
          </a:p>
        </p:txBody>
      </p:sp>
    </p:spTree>
    <p:extLst>
      <p:ext uri="{BB962C8B-B14F-4D97-AF65-F5344CB8AC3E}">
        <p14:creationId xmlns:p14="http://schemas.microsoft.com/office/powerpoint/2010/main" val="37022552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719090" y="38397"/>
            <a:ext cx="10525957" cy="510244"/>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Logistic Regression:</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257695" y="587037"/>
            <a:ext cx="11745883" cy="6021581"/>
          </a:xfrm>
        </p:spPr>
        <p:txBody>
          <a:bodyPr>
            <a:noAutofit/>
          </a:bodyPr>
          <a:lstStyle/>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nSpc>
                <a:spcPct val="150000"/>
              </a:lnSpc>
            </a:pPr>
            <a:r>
              <a:rPr lang="en-US" sz="1800" dirty="0">
                <a:latin typeface="Times New Roman" panose="02020603050405020304" pitchFamily="18" charset="0"/>
                <a:cs typeface="Times New Roman" panose="02020603050405020304" pitchFamily="18" charset="0"/>
              </a:rPr>
              <a:t>Fig: Logistic Regression [2]</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8951" y="762000"/>
            <a:ext cx="7574097" cy="5212080"/>
          </a:xfrm>
          <a:prstGeom prst="rect">
            <a:avLst/>
          </a:prstGeom>
        </p:spPr>
      </p:pic>
    </p:spTree>
    <p:extLst>
      <p:ext uri="{BB962C8B-B14F-4D97-AF65-F5344CB8AC3E}">
        <p14:creationId xmlns:p14="http://schemas.microsoft.com/office/powerpoint/2010/main" val="25864294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719090" y="38397"/>
            <a:ext cx="10525957" cy="510244"/>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Confusion Matrix:</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266330" y="736846"/>
            <a:ext cx="11562194" cy="6074325"/>
          </a:xfrm>
        </p:spPr>
        <p:txBody>
          <a:bodyPr>
            <a:noAutofit/>
          </a:bodyPr>
          <a:lstStyle/>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Confusion matrix: Confusion matrix is a performance measurement for machine learning Classification problem where output can be two or more classes. Confusion matrix is a square matrix/table with </a:t>
            </a:r>
            <a:r>
              <a:rPr lang="en-US" sz="1800" dirty="0">
                <a:solidFill>
                  <a:srgbClr val="0070C0"/>
                </a:solidFill>
                <a:latin typeface="Times New Roman" panose="02020603050405020304" pitchFamily="18" charset="0"/>
                <a:cs typeface="Times New Roman" panose="02020603050405020304" pitchFamily="18" charset="0"/>
              </a:rPr>
              <a:t>4 different combinations of predicted and actual values</a:t>
            </a:r>
            <a:r>
              <a:rPr lang="en-US" sz="1800" dirty="0">
                <a:latin typeface="Times New Roman" panose="02020603050405020304" pitchFamily="18" charset="0"/>
                <a:cs typeface="Times New Roman" panose="02020603050405020304" pitchFamily="18" charset="0"/>
              </a:rPr>
              <a:t>.</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confusion matrix consists of four parameters: </a:t>
            </a:r>
            <a:r>
              <a:rPr lang="en-US" sz="1800" dirty="0">
                <a:solidFill>
                  <a:srgbClr val="0070C0"/>
                </a:solidFill>
                <a:latin typeface="Times New Roman" panose="02020603050405020304" pitchFamily="18" charset="0"/>
                <a:cs typeface="Times New Roman" panose="02020603050405020304" pitchFamily="18" charset="0"/>
              </a:rPr>
              <a:t>True Positives (TP), True Negatives (TN), False Positives (FP), and False Negatives (FN)</a:t>
            </a:r>
            <a:r>
              <a:rPr lang="en-US" sz="1800" dirty="0">
                <a:solidFill>
                  <a:srgbClr val="00B05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Confusion matrix is highly useful for calculating </a:t>
            </a:r>
            <a:r>
              <a:rPr lang="en-US" sz="1800" b="1" dirty="0">
                <a:latin typeface="Times New Roman" panose="02020603050405020304" pitchFamily="18" charset="0"/>
                <a:cs typeface="Times New Roman" panose="02020603050405020304" pitchFamily="18" charset="0"/>
              </a:rPr>
              <a:t>Recall, Precision, Specificity, Accuracy, and most importantly AUC-ROC curves</a:t>
            </a:r>
            <a:r>
              <a:rPr lang="en-US" sz="1800" dirty="0">
                <a:latin typeface="Times New Roman" panose="02020603050405020304" pitchFamily="18" charset="0"/>
                <a:cs typeface="Times New Roman" panose="02020603050405020304" pitchFamily="18" charset="0"/>
              </a:rPr>
              <a:t>.</a:t>
            </a:r>
          </a:p>
          <a:p>
            <a:pPr marL="342900" indent="-342900" algn="just">
              <a:lnSpc>
                <a:spcPct val="150000"/>
              </a:lnSpc>
              <a:buFont typeface="+mj-lt"/>
              <a:buAutoNum type="arabicPeriod"/>
            </a:pPr>
            <a:r>
              <a:rPr lang="en-US" sz="1800" dirty="0">
                <a:solidFill>
                  <a:srgbClr val="0070C0"/>
                </a:solidFill>
                <a:latin typeface="Times New Roman" panose="02020603050405020304" pitchFamily="18" charset="0"/>
                <a:cs typeface="Times New Roman" panose="02020603050405020304" pitchFamily="18" charset="0"/>
              </a:rPr>
              <a:t>True Positive (TP): </a:t>
            </a:r>
            <a:r>
              <a:rPr lang="en-US" sz="1800" dirty="0">
                <a:latin typeface="Times New Roman" panose="02020603050405020304" pitchFamily="18" charset="0"/>
                <a:cs typeface="Times New Roman" panose="02020603050405020304" pitchFamily="18" charset="0"/>
              </a:rPr>
              <a:t>Actual Positive and Predicted as Positive</a:t>
            </a:r>
          </a:p>
          <a:p>
            <a:pPr marL="342900" indent="-342900" algn="just">
              <a:lnSpc>
                <a:spcPct val="150000"/>
              </a:lnSpc>
              <a:buFont typeface="+mj-lt"/>
              <a:buAutoNum type="arabicPeriod"/>
            </a:pPr>
            <a:r>
              <a:rPr lang="en-US" sz="1800" dirty="0">
                <a:solidFill>
                  <a:srgbClr val="0070C0"/>
                </a:solidFill>
                <a:latin typeface="Times New Roman" panose="02020603050405020304" pitchFamily="18" charset="0"/>
                <a:cs typeface="Times New Roman" panose="02020603050405020304" pitchFamily="18" charset="0"/>
              </a:rPr>
              <a:t>True Negative (TN): </a:t>
            </a:r>
            <a:r>
              <a:rPr lang="en-US" sz="1800" dirty="0">
                <a:latin typeface="Times New Roman" panose="02020603050405020304" pitchFamily="18" charset="0"/>
                <a:cs typeface="Times New Roman" panose="02020603050405020304" pitchFamily="18" charset="0"/>
              </a:rPr>
              <a:t>Actual Negative and Predicted as Negative</a:t>
            </a:r>
          </a:p>
          <a:p>
            <a:pPr marL="342900" indent="-342900" algn="just">
              <a:lnSpc>
                <a:spcPct val="150000"/>
              </a:lnSpc>
              <a:buFont typeface="+mj-lt"/>
              <a:buAutoNum type="arabicPeriod"/>
            </a:pPr>
            <a:r>
              <a:rPr lang="en-US" sz="1800" dirty="0">
                <a:solidFill>
                  <a:srgbClr val="0070C0"/>
                </a:solidFill>
                <a:latin typeface="Times New Roman" panose="02020603050405020304" pitchFamily="18" charset="0"/>
                <a:cs typeface="Times New Roman" panose="02020603050405020304" pitchFamily="18" charset="0"/>
              </a:rPr>
              <a:t>False Positive (FP, Type I Error): </a:t>
            </a:r>
            <a:r>
              <a:rPr lang="en-US" sz="1800" dirty="0">
                <a:latin typeface="Times New Roman" panose="02020603050405020304" pitchFamily="18" charset="0"/>
                <a:cs typeface="Times New Roman" panose="02020603050405020304" pitchFamily="18" charset="0"/>
              </a:rPr>
              <a:t>Actual Negative but predicted as Positive</a:t>
            </a:r>
          </a:p>
          <a:p>
            <a:pPr marL="342900" indent="-342900" algn="just">
              <a:lnSpc>
                <a:spcPct val="150000"/>
              </a:lnSpc>
              <a:buFont typeface="+mj-lt"/>
              <a:buAutoNum type="arabicPeriod"/>
            </a:pPr>
            <a:r>
              <a:rPr lang="en-US" sz="1800" dirty="0">
                <a:solidFill>
                  <a:srgbClr val="0070C0"/>
                </a:solidFill>
                <a:latin typeface="Times New Roman" panose="02020603050405020304" pitchFamily="18" charset="0"/>
                <a:cs typeface="Times New Roman" panose="02020603050405020304" pitchFamily="18" charset="0"/>
              </a:rPr>
              <a:t>False Negative(FN, Type II Error): </a:t>
            </a:r>
            <a:r>
              <a:rPr lang="en-US" sz="1800" dirty="0">
                <a:latin typeface="Times New Roman" panose="02020603050405020304" pitchFamily="18" charset="0"/>
                <a:cs typeface="Times New Roman" panose="02020603050405020304" pitchFamily="18" charset="0"/>
              </a:rPr>
              <a:t>Actual Positive but predicted as Negative</a:t>
            </a:r>
          </a:p>
          <a:p>
            <a:pPr algn="just">
              <a:lnSpc>
                <a:spcPct val="150000"/>
              </a:lnSpc>
            </a:pPr>
            <a:r>
              <a:rPr lang="en-US" sz="1800" dirty="0">
                <a:solidFill>
                  <a:srgbClr val="0070C0"/>
                </a:solidFill>
                <a:latin typeface="Times New Roman" panose="02020603050405020304" pitchFamily="18" charset="0"/>
                <a:cs typeface="Times New Roman" panose="02020603050405020304" pitchFamily="18" charset="0"/>
              </a:rPr>
              <a:t>	TP +TN =Correct prediction</a:t>
            </a:r>
          </a:p>
          <a:p>
            <a:pPr algn="just">
              <a:lnSpc>
                <a:spcPct val="150000"/>
              </a:lnSpc>
            </a:pPr>
            <a:r>
              <a:rPr lang="en-US" sz="1800" dirty="0">
                <a:solidFill>
                  <a:srgbClr val="0070C0"/>
                </a:solidFill>
                <a:latin typeface="Times New Roman" panose="02020603050405020304" pitchFamily="18" charset="0"/>
                <a:cs typeface="Times New Roman" panose="02020603050405020304" pitchFamily="18" charset="0"/>
              </a:rPr>
              <a:t>	FP+FN = Wrong prediction 						</a:t>
            </a:r>
            <a:r>
              <a:rPr lang="en-US" sz="1800" dirty="0">
                <a:latin typeface="Times New Roman" panose="02020603050405020304" pitchFamily="18" charset="0"/>
                <a:cs typeface="Times New Roman" panose="02020603050405020304" pitchFamily="18" charset="0"/>
              </a:rPr>
              <a:t>Fig: Confusion Matrix [3]</a:t>
            </a:r>
            <a:endParaRPr lang="en-US" sz="1800" dirty="0">
              <a:solidFill>
                <a:srgbClr val="0070C0"/>
              </a:solidFill>
              <a:latin typeface="Times New Roman" panose="02020603050405020304" pitchFamily="18" charset="0"/>
              <a:cs typeface="Times New Roman" panose="02020603050405020304" pitchFamily="18" charset="0"/>
            </a:endParaRPr>
          </a:p>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nSpc>
                <a:spcPct val="150000"/>
              </a:lnSpc>
            </a:pPr>
            <a:r>
              <a:rPr lang="en-US" sz="1800" dirty="0">
                <a:solidFill>
                  <a:srgbClr val="0070C0"/>
                </a:solidFill>
                <a:latin typeface="Times New Roman" panose="02020603050405020304" pitchFamily="18" charset="0"/>
                <a:cs typeface="Times New Roman" panose="02020603050405020304" pitchFamily="18" charset="0"/>
              </a:rPr>
              <a:t>   </a:t>
            </a:r>
          </a:p>
          <a:p>
            <a:pPr>
              <a:lnSpc>
                <a:spcPct val="150000"/>
              </a:lnSpc>
            </a:pPr>
            <a:r>
              <a:rPr lang="en-US" sz="1800" dirty="0">
                <a:solidFill>
                  <a:srgbClr val="0070C0"/>
                </a:solidFill>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59700DD-4529-BBA3-B4A4-14979819E5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9499" y="3719744"/>
            <a:ext cx="3421371" cy="2301315"/>
          </a:xfrm>
          <a:prstGeom prst="rect">
            <a:avLst/>
          </a:prstGeom>
        </p:spPr>
      </p:pic>
    </p:spTree>
    <p:extLst>
      <p:ext uri="{BB962C8B-B14F-4D97-AF65-F5344CB8AC3E}">
        <p14:creationId xmlns:p14="http://schemas.microsoft.com/office/powerpoint/2010/main" val="2182861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719091" y="314495"/>
            <a:ext cx="10525957" cy="644293"/>
          </a:xfrm>
        </p:spPr>
        <p:txBody>
          <a:bodyPr>
            <a:normAutofit/>
          </a:bodyPr>
          <a:lstStyle/>
          <a:p>
            <a:r>
              <a:rPr lang="en-US" sz="2800" dirty="0">
                <a:latin typeface="Times New Roman" panose="02020603050405020304" pitchFamily="18" charset="0"/>
                <a:cs typeface="Times New Roman" panose="02020603050405020304" pitchFamily="18" charset="0"/>
              </a:rPr>
              <a:t>Regression vs. Classification in Machine Learning:</a:t>
            </a:r>
            <a:endParaRPr lang="en-IN" sz="28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1524000" y="1367161"/>
            <a:ext cx="9144000" cy="5282214"/>
          </a:xfrm>
        </p:spPr>
        <p:txBody>
          <a:bodyPr>
            <a:normAutofit/>
          </a:bodyPr>
          <a:lstStyle/>
          <a:p>
            <a:pPr algn="just"/>
            <a:endParaRPr lang="en-IN" dirty="0"/>
          </a:p>
        </p:txBody>
      </p:sp>
      <p:graphicFrame>
        <p:nvGraphicFramePr>
          <p:cNvPr id="4" name="Table 3">
            <a:extLst>
              <a:ext uri="{FF2B5EF4-FFF2-40B4-BE49-F238E27FC236}">
                <a16:creationId xmlns:a16="http://schemas.microsoft.com/office/drawing/2014/main" id="{F942B5F4-7C51-8B2E-C00B-BA9AE474279C}"/>
              </a:ext>
            </a:extLst>
          </p:cNvPr>
          <p:cNvGraphicFramePr>
            <a:graphicFrameLocks noGrp="1"/>
          </p:cNvGraphicFramePr>
          <p:nvPr>
            <p:extLst>
              <p:ext uri="{D42A27DB-BD31-4B8C-83A1-F6EECF244321}">
                <p14:modId xmlns:p14="http://schemas.microsoft.com/office/powerpoint/2010/main" val="2645776435"/>
              </p:ext>
            </p:extLst>
          </p:nvPr>
        </p:nvGraphicFramePr>
        <p:xfrm>
          <a:off x="979502" y="1207363"/>
          <a:ext cx="10525958" cy="5483411"/>
        </p:xfrm>
        <a:graphic>
          <a:graphicData uri="http://schemas.openxmlformats.org/drawingml/2006/table">
            <a:tbl>
              <a:tblPr/>
              <a:tblGrid>
                <a:gridCol w="5262979">
                  <a:extLst>
                    <a:ext uri="{9D8B030D-6E8A-4147-A177-3AD203B41FA5}">
                      <a16:colId xmlns:a16="http://schemas.microsoft.com/office/drawing/2014/main" val="1362588575"/>
                    </a:ext>
                  </a:extLst>
                </a:gridCol>
                <a:gridCol w="5262979">
                  <a:extLst>
                    <a:ext uri="{9D8B030D-6E8A-4147-A177-3AD203B41FA5}">
                      <a16:colId xmlns:a16="http://schemas.microsoft.com/office/drawing/2014/main" val="3825149025"/>
                    </a:ext>
                  </a:extLst>
                </a:gridCol>
              </a:tblGrid>
              <a:tr h="343081">
                <a:tc>
                  <a:txBody>
                    <a:bodyPr/>
                    <a:lstStyle/>
                    <a:p>
                      <a:pPr algn="l" fontAlgn="t"/>
                      <a:r>
                        <a:rPr lang="en-IN" sz="1800">
                          <a:solidFill>
                            <a:srgbClr val="000000"/>
                          </a:solidFill>
                          <a:effectLst/>
                          <a:latin typeface="Times New Roman" panose="02020603050405020304" pitchFamily="18" charset="0"/>
                          <a:cs typeface="Times New Roman" panose="02020603050405020304" pitchFamily="18" charset="0"/>
                        </a:rPr>
                        <a:t>Regression Algorithm</a:t>
                      </a:r>
                    </a:p>
                  </a:txBody>
                  <a:tcPr marL="55080" marR="55080" marT="55080" marB="55080">
                    <a:lnL w="7620" cap="flat" cmpd="sng" algn="ctr">
                      <a:solidFill>
                        <a:srgbClr val="A0C693"/>
                      </a:solidFill>
                      <a:prstDash val="solid"/>
                      <a:round/>
                      <a:headEnd type="none" w="med" len="med"/>
                      <a:tailEnd type="none" w="med" len="med"/>
                    </a:lnL>
                    <a:lnR w="7620" cap="flat" cmpd="sng" algn="ctr">
                      <a:solidFill>
                        <a:srgbClr val="A0C693"/>
                      </a:solidFill>
                      <a:prstDash val="solid"/>
                      <a:round/>
                      <a:headEnd type="none" w="med" len="med"/>
                      <a:tailEnd type="none" w="med" len="med"/>
                    </a:lnR>
                    <a:lnT w="7620" cap="flat" cmpd="sng" algn="ctr">
                      <a:solidFill>
                        <a:srgbClr val="A0C693"/>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800">
                          <a:solidFill>
                            <a:srgbClr val="000000"/>
                          </a:solidFill>
                          <a:effectLst/>
                          <a:latin typeface="Times New Roman" panose="02020603050405020304" pitchFamily="18" charset="0"/>
                          <a:cs typeface="Times New Roman" panose="02020603050405020304" pitchFamily="18" charset="0"/>
                        </a:rPr>
                        <a:t>Classification Algorithm</a:t>
                      </a:r>
                    </a:p>
                  </a:txBody>
                  <a:tcPr marL="55080" marR="55080" marT="55080" marB="55080">
                    <a:lnL w="7620" cap="flat" cmpd="sng" algn="ctr">
                      <a:solidFill>
                        <a:srgbClr val="A0C693"/>
                      </a:solidFill>
                      <a:prstDash val="solid"/>
                      <a:round/>
                      <a:headEnd type="none" w="med" len="med"/>
                      <a:tailEnd type="none" w="med" len="med"/>
                    </a:lnL>
                    <a:lnR w="7620" cap="flat" cmpd="sng" algn="ctr">
                      <a:solidFill>
                        <a:srgbClr val="A0C693"/>
                      </a:solidFill>
                      <a:prstDash val="solid"/>
                      <a:round/>
                      <a:headEnd type="none" w="med" len="med"/>
                      <a:tailEnd type="none" w="med" len="med"/>
                    </a:lnR>
                    <a:lnT w="7620" cap="flat" cmpd="sng" algn="ctr">
                      <a:solidFill>
                        <a:srgbClr val="A0C693"/>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2529463452"/>
                  </a:ext>
                </a:extLst>
              </a:tr>
              <a:tr h="711799">
                <a:tc>
                  <a:txBody>
                    <a:bodyPr/>
                    <a:lstStyle/>
                    <a:p>
                      <a:pPr algn="just" fontAlgn="t"/>
                      <a:r>
                        <a:rPr lang="en-US" sz="1800" dirty="0">
                          <a:solidFill>
                            <a:srgbClr val="333333"/>
                          </a:solidFill>
                          <a:effectLst/>
                          <a:latin typeface="Times New Roman" panose="02020603050405020304" pitchFamily="18" charset="0"/>
                          <a:cs typeface="Times New Roman" panose="02020603050405020304" pitchFamily="18" charset="0"/>
                        </a:rPr>
                        <a:t>In Regression, the output variable must be of </a:t>
                      </a:r>
                      <a:r>
                        <a:rPr lang="en-US" sz="1800" dirty="0">
                          <a:solidFill>
                            <a:srgbClr val="00B0F0"/>
                          </a:solidFill>
                          <a:effectLst/>
                          <a:latin typeface="Times New Roman" panose="02020603050405020304" pitchFamily="18" charset="0"/>
                          <a:cs typeface="Times New Roman" panose="02020603050405020304" pitchFamily="18" charset="0"/>
                        </a:rPr>
                        <a:t>continuous nature or real value</a:t>
                      </a:r>
                      <a:r>
                        <a:rPr lang="en-US" sz="1800" dirty="0">
                          <a:solidFill>
                            <a:srgbClr val="333333"/>
                          </a:solidFill>
                          <a:effectLst/>
                          <a:latin typeface="Times New Roman" panose="02020603050405020304" pitchFamily="18" charset="0"/>
                          <a:cs typeface="Times New Roman" panose="02020603050405020304" pitchFamily="18" charset="0"/>
                        </a:rPr>
                        <a:t>.</a:t>
                      </a:r>
                    </a:p>
                  </a:txBody>
                  <a:tcPr marL="36720" marR="36720" marT="36720" marB="367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dirty="0">
                          <a:solidFill>
                            <a:srgbClr val="333333"/>
                          </a:solidFill>
                          <a:effectLst/>
                          <a:latin typeface="Times New Roman" panose="02020603050405020304" pitchFamily="18" charset="0"/>
                          <a:cs typeface="Times New Roman" panose="02020603050405020304" pitchFamily="18" charset="0"/>
                        </a:rPr>
                        <a:t>In Classification, the output variable must be a </a:t>
                      </a:r>
                      <a:r>
                        <a:rPr lang="en-US" sz="1800" dirty="0">
                          <a:solidFill>
                            <a:srgbClr val="00B0F0"/>
                          </a:solidFill>
                          <a:effectLst/>
                          <a:latin typeface="Times New Roman" panose="02020603050405020304" pitchFamily="18" charset="0"/>
                          <a:cs typeface="Times New Roman" panose="02020603050405020304" pitchFamily="18" charset="0"/>
                        </a:rPr>
                        <a:t>discrete value</a:t>
                      </a:r>
                      <a:r>
                        <a:rPr lang="en-US" sz="1800" dirty="0">
                          <a:solidFill>
                            <a:srgbClr val="333333"/>
                          </a:solidFill>
                          <a:effectLst/>
                          <a:latin typeface="Times New Roman" panose="02020603050405020304" pitchFamily="18" charset="0"/>
                          <a:cs typeface="Times New Roman" panose="02020603050405020304" pitchFamily="18" charset="0"/>
                        </a:rPr>
                        <a:t>.</a:t>
                      </a:r>
                    </a:p>
                  </a:txBody>
                  <a:tcPr marL="36720" marR="36720" marT="36720" marB="367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59798091"/>
                  </a:ext>
                </a:extLst>
              </a:tr>
              <a:tr h="918833">
                <a:tc>
                  <a:txBody>
                    <a:bodyPr/>
                    <a:lstStyle/>
                    <a:p>
                      <a:pPr algn="just" fontAlgn="t"/>
                      <a:r>
                        <a:rPr lang="en-US" sz="1800" dirty="0">
                          <a:solidFill>
                            <a:srgbClr val="333333"/>
                          </a:solidFill>
                          <a:effectLst/>
                          <a:latin typeface="Times New Roman" panose="02020603050405020304" pitchFamily="18" charset="0"/>
                          <a:cs typeface="Times New Roman" panose="02020603050405020304" pitchFamily="18" charset="0"/>
                        </a:rPr>
                        <a:t>The task of the regression algorithm is to map the input value (x) with the continuous output variable(y).</a:t>
                      </a:r>
                    </a:p>
                  </a:txBody>
                  <a:tcPr marL="36720" marR="36720" marT="36720" marB="367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a:solidFill>
                            <a:srgbClr val="333333"/>
                          </a:solidFill>
                          <a:effectLst/>
                          <a:latin typeface="Times New Roman" panose="02020603050405020304" pitchFamily="18" charset="0"/>
                          <a:cs typeface="Times New Roman" panose="02020603050405020304" pitchFamily="18" charset="0"/>
                        </a:rPr>
                        <a:t>The task of the classification algorithm is to map the input value(x) with the discrete output variable(y).</a:t>
                      </a:r>
                    </a:p>
                  </a:txBody>
                  <a:tcPr marL="36720" marR="36720" marT="36720" marB="367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657172329"/>
                  </a:ext>
                </a:extLst>
              </a:tr>
              <a:tr h="504766">
                <a:tc>
                  <a:txBody>
                    <a:bodyPr/>
                    <a:lstStyle/>
                    <a:p>
                      <a:pPr algn="just" fontAlgn="t"/>
                      <a:r>
                        <a:rPr lang="en-US" sz="1800" dirty="0">
                          <a:solidFill>
                            <a:srgbClr val="333333"/>
                          </a:solidFill>
                          <a:effectLst/>
                          <a:latin typeface="Times New Roman" panose="02020603050405020304" pitchFamily="18" charset="0"/>
                          <a:cs typeface="Times New Roman" panose="02020603050405020304" pitchFamily="18" charset="0"/>
                        </a:rPr>
                        <a:t>Regression Algorithms are used with </a:t>
                      </a:r>
                      <a:r>
                        <a:rPr lang="en-US" sz="1800" dirty="0">
                          <a:solidFill>
                            <a:srgbClr val="00B0F0"/>
                          </a:solidFill>
                          <a:effectLst/>
                          <a:latin typeface="Times New Roman" panose="02020603050405020304" pitchFamily="18" charset="0"/>
                          <a:cs typeface="Times New Roman" panose="02020603050405020304" pitchFamily="18" charset="0"/>
                        </a:rPr>
                        <a:t>continuous</a:t>
                      </a:r>
                      <a:r>
                        <a:rPr lang="en-US" sz="1800" dirty="0">
                          <a:solidFill>
                            <a:srgbClr val="333333"/>
                          </a:solidFill>
                          <a:effectLst/>
                          <a:latin typeface="Times New Roman" panose="02020603050405020304" pitchFamily="18" charset="0"/>
                          <a:cs typeface="Times New Roman" panose="02020603050405020304" pitchFamily="18" charset="0"/>
                        </a:rPr>
                        <a:t> data.</a:t>
                      </a:r>
                    </a:p>
                  </a:txBody>
                  <a:tcPr marL="36720" marR="36720" marT="36720" marB="367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dirty="0">
                          <a:solidFill>
                            <a:srgbClr val="333333"/>
                          </a:solidFill>
                          <a:effectLst/>
                          <a:latin typeface="Times New Roman" panose="02020603050405020304" pitchFamily="18" charset="0"/>
                          <a:cs typeface="Times New Roman" panose="02020603050405020304" pitchFamily="18" charset="0"/>
                        </a:rPr>
                        <a:t>Classification Algorithms are used with </a:t>
                      </a:r>
                      <a:r>
                        <a:rPr lang="en-US" sz="1800" dirty="0">
                          <a:solidFill>
                            <a:srgbClr val="00B0F0"/>
                          </a:solidFill>
                          <a:effectLst/>
                          <a:latin typeface="Times New Roman" panose="02020603050405020304" pitchFamily="18" charset="0"/>
                          <a:cs typeface="Times New Roman" panose="02020603050405020304" pitchFamily="18" charset="0"/>
                        </a:rPr>
                        <a:t>discrete</a:t>
                      </a:r>
                      <a:r>
                        <a:rPr lang="en-US" sz="1800" dirty="0">
                          <a:solidFill>
                            <a:srgbClr val="333333"/>
                          </a:solidFill>
                          <a:effectLst/>
                          <a:latin typeface="Times New Roman" panose="02020603050405020304" pitchFamily="18" charset="0"/>
                          <a:cs typeface="Times New Roman" panose="02020603050405020304" pitchFamily="18" charset="0"/>
                        </a:rPr>
                        <a:t> data.</a:t>
                      </a:r>
                    </a:p>
                  </a:txBody>
                  <a:tcPr marL="36720" marR="36720" marT="36720" marB="367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765364113"/>
                  </a:ext>
                </a:extLst>
              </a:tr>
              <a:tr h="918833">
                <a:tc>
                  <a:txBody>
                    <a:bodyPr/>
                    <a:lstStyle/>
                    <a:p>
                      <a:pPr algn="just" fontAlgn="t"/>
                      <a:r>
                        <a:rPr lang="en-US" sz="1800" dirty="0">
                          <a:solidFill>
                            <a:srgbClr val="333333"/>
                          </a:solidFill>
                          <a:effectLst/>
                          <a:latin typeface="Times New Roman" panose="02020603050405020304" pitchFamily="18" charset="0"/>
                          <a:cs typeface="Times New Roman" panose="02020603050405020304" pitchFamily="18" charset="0"/>
                        </a:rPr>
                        <a:t>In Regression, we try to find the </a:t>
                      </a:r>
                      <a:r>
                        <a:rPr lang="en-US" sz="1800" dirty="0">
                          <a:solidFill>
                            <a:srgbClr val="00B0F0"/>
                          </a:solidFill>
                          <a:effectLst/>
                          <a:latin typeface="Times New Roman" panose="02020603050405020304" pitchFamily="18" charset="0"/>
                          <a:cs typeface="Times New Roman" panose="02020603050405020304" pitchFamily="18" charset="0"/>
                        </a:rPr>
                        <a:t>best fit line</a:t>
                      </a:r>
                      <a:r>
                        <a:rPr lang="en-US" sz="1800" dirty="0">
                          <a:solidFill>
                            <a:srgbClr val="333333"/>
                          </a:solidFill>
                          <a:effectLst/>
                          <a:latin typeface="Times New Roman" panose="02020603050405020304" pitchFamily="18" charset="0"/>
                          <a:cs typeface="Times New Roman" panose="02020603050405020304" pitchFamily="18" charset="0"/>
                        </a:rPr>
                        <a:t>, which can predict the output more accurately.</a:t>
                      </a:r>
                    </a:p>
                  </a:txBody>
                  <a:tcPr marL="36720" marR="36720" marT="36720" marB="367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dirty="0">
                          <a:solidFill>
                            <a:srgbClr val="333333"/>
                          </a:solidFill>
                          <a:effectLst/>
                          <a:latin typeface="Times New Roman" panose="02020603050405020304" pitchFamily="18" charset="0"/>
                          <a:cs typeface="Times New Roman" panose="02020603050405020304" pitchFamily="18" charset="0"/>
                        </a:rPr>
                        <a:t>In Classification, we try to find the </a:t>
                      </a:r>
                      <a:r>
                        <a:rPr lang="en-US" sz="1800" dirty="0">
                          <a:solidFill>
                            <a:srgbClr val="00B0F0"/>
                          </a:solidFill>
                          <a:effectLst/>
                          <a:latin typeface="Times New Roman" panose="02020603050405020304" pitchFamily="18" charset="0"/>
                          <a:cs typeface="Times New Roman" panose="02020603050405020304" pitchFamily="18" charset="0"/>
                        </a:rPr>
                        <a:t>decision boundary</a:t>
                      </a:r>
                      <a:r>
                        <a:rPr lang="en-US" sz="1800" dirty="0">
                          <a:solidFill>
                            <a:srgbClr val="333333"/>
                          </a:solidFill>
                          <a:effectLst/>
                          <a:latin typeface="Times New Roman" panose="02020603050405020304" pitchFamily="18" charset="0"/>
                          <a:cs typeface="Times New Roman" panose="02020603050405020304" pitchFamily="18" charset="0"/>
                        </a:rPr>
                        <a:t>, which can divide the dataset into different classes.</a:t>
                      </a:r>
                    </a:p>
                  </a:txBody>
                  <a:tcPr marL="36720" marR="36720" marT="36720" marB="367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500241347"/>
                  </a:ext>
                </a:extLst>
              </a:tr>
              <a:tr h="1332901">
                <a:tc>
                  <a:txBody>
                    <a:bodyPr/>
                    <a:lstStyle/>
                    <a:p>
                      <a:pPr algn="just" fontAlgn="t"/>
                      <a:r>
                        <a:rPr lang="en-US" sz="1800" dirty="0">
                          <a:solidFill>
                            <a:srgbClr val="333333"/>
                          </a:solidFill>
                          <a:effectLst/>
                          <a:latin typeface="Times New Roman" panose="02020603050405020304" pitchFamily="18" charset="0"/>
                          <a:cs typeface="Times New Roman" panose="02020603050405020304" pitchFamily="18" charset="0"/>
                        </a:rPr>
                        <a:t>Regression algorithms can be used to solve the regression problems such as </a:t>
                      </a:r>
                      <a:r>
                        <a:rPr lang="en-US" sz="1800" dirty="0">
                          <a:solidFill>
                            <a:srgbClr val="00B0F0"/>
                          </a:solidFill>
                          <a:effectLst/>
                          <a:latin typeface="Times New Roman" panose="02020603050405020304" pitchFamily="18" charset="0"/>
                          <a:cs typeface="Times New Roman" panose="02020603050405020304" pitchFamily="18" charset="0"/>
                        </a:rPr>
                        <a:t>Weather Prediction</a:t>
                      </a:r>
                      <a:r>
                        <a:rPr lang="en-US" sz="1800" dirty="0">
                          <a:solidFill>
                            <a:srgbClr val="333333"/>
                          </a:solidFill>
                          <a:effectLst/>
                          <a:latin typeface="Times New Roman" panose="02020603050405020304" pitchFamily="18" charset="0"/>
                          <a:cs typeface="Times New Roman" panose="02020603050405020304" pitchFamily="18" charset="0"/>
                        </a:rPr>
                        <a:t>, </a:t>
                      </a:r>
                      <a:r>
                        <a:rPr lang="en-US" sz="1800" dirty="0">
                          <a:solidFill>
                            <a:srgbClr val="00B0F0"/>
                          </a:solidFill>
                          <a:effectLst/>
                          <a:latin typeface="Times New Roman" panose="02020603050405020304" pitchFamily="18" charset="0"/>
                          <a:cs typeface="Times New Roman" panose="02020603050405020304" pitchFamily="18" charset="0"/>
                        </a:rPr>
                        <a:t>House price prediction</a:t>
                      </a:r>
                      <a:r>
                        <a:rPr lang="en-US" sz="1800" dirty="0">
                          <a:solidFill>
                            <a:srgbClr val="333333"/>
                          </a:solidFill>
                          <a:effectLst/>
                          <a:latin typeface="Times New Roman" panose="02020603050405020304" pitchFamily="18" charset="0"/>
                          <a:cs typeface="Times New Roman" panose="02020603050405020304" pitchFamily="18" charset="0"/>
                        </a:rPr>
                        <a:t>, etc.</a:t>
                      </a:r>
                    </a:p>
                  </a:txBody>
                  <a:tcPr marL="36720" marR="36720" marT="36720" marB="367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dirty="0">
                          <a:solidFill>
                            <a:srgbClr val="333333"/>
                          </a:solidFill>
                          <a:effectLst/>
                          <a:latin typeface="Times New Roman" panose="02020603050405020304" pitchFamily="18" charset="0"/>
                          <a:cs typeface="Times New Roman" panose="02020603050405020304" pitchFamily="18" charset="0"/>
                        </a:rPr>
                        <a:t>Classification Algorithms can be used to solve classification problems such as Identification of </a:t>
                      </a:r>
                      <a:r>
                        <a:rPr lang="en-US" sz="1800" dirty="0">
                          <a:solidFill>
                            <a:srgbClr val="00B0F0"/>
                          </a:solidFill>
                          <a:effectLst/>
                          <a:latin typeface="Times New Roman" panose="02020603050405020304" pitchFamily="18" charset="0"/>
                          <a:cs typeface="Times New Roman" panose="02020603050405020304" pitchFamily="18" charset="0"/>
                        </a:rPr>
                        <a:t>spam emails</a:t>
                      </a:r>
                      <a:r>
                        <a:rPr lang="en-US" sz="1800" dirty="0">
                          <a:solidFill>
                            <a:srgbClr val="333333"/>
                          </a:solidFill>
                          <a:effectLst/>
                          <a:latin typeface="Times New Roman" panose="02020603050405020304" pitchFamily="18" charset="0"/>
                          <a:cs typeface="Times New Roman" panose="02020603050405020304" pitchFamily="18" charset="0"/>
                        </a:rPr>
                        <a:t>, Speech Recognition, </a:t>
                      </a:r>
                      <a:r>
                        <a:rPr lang="en-US" sz="1800" dirty="0">
                          <a:solidFill>
                            <a:srgbClr val="00B0F0"/>
                          </a:solidFill>
                          <a:effectLst/>
                          <a:latin typeface="Times New Roman" panose="02020603050405020304" pitchFamily="18" charset="0"/>
                          <a:cs typeface="Times New Roman" panose="02020603050405020304" pitchFamily="18" charset="0"/>
                        </a:rPr>
                        <a:t>Identification of cancer cells</a:t>
                      </a:r>
                      <a:r>
                        <a:rPr lang="en-US" sz="1800" dirty="0">
                          <a:solidFill>
                            <a:srgbClr val="333333"/>
                          </a:solidFill>
                          <a:effectLst/>
                          <a:latin typeface="Times New Roman" panose="02020603050405020304" pitchFamily="18" charset="0"/>
                          <a:cs typeface="Times New Roman" panose="02020603050405020304" pitchFamily="18" charset="0"/>
                        </a:rPr>
                        <a:t>, etc.</a:t>
                      </a:r>
                    </a:p>
                  </a:txBody>
                  <a:tcPr marL="36720" marR="36720" marT="36720" marB="367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560778825"/>
                  </a:ext>
                </a:extLst>
              </a:tr>
              <a:tr h="711799">
                <a:tc>
                  <a:txBody>
                    <a:bodyPr/>
                    <a:lstStyle/>
                    <a:p>
                      <a:pPr algn="just" fontAlgn="t"/>
                      <a:r>
                        <a:rPr lang="en-US" sz="1800" dirty="0">
                          <a:solidFill>
                            <a:srgbClr val="333333"/>
                          </a:solidFill>
                          <a:effectLst/>
                          <a:latin typeface="Times New Roman" panose="02020603050405020304" pitchFamily="18" charset="0"/>
                          <a:cs typeface="Times New Roman" panose="02020603050405020304" pitchFamily="18" charset="0"/>
                        </a:rPr>
                        <a:t>The regression Algorithm can be further divided into </a:t>
                      </a:r>
                      <a:r>
                        <a:rPr lang="en-US" sz="1800" dirty="0">
                          <a:solidFill>
                            <a:srgbClr val="00B0F0"/>
                          </a:solidFill>
                          <a:effectLst/>
                          <a:latin typeface="Times New Roman" panose="02020603050405020304" pitchFamily="18" charset="0"/>
                          <a:cs typeface="Times New Roman" panose="02020603050405020304" pitchFamily="18" charset="0"/>
                        </a:rPr>
                        <a:t>Linear and Non-linear </a:t>
                      </a:r>
                      <a:r>
                        <a:rPr lang="en-US" sz="1800" dirty="0">
                          <a:solidFill>
                            <a:srgbClr val="333333"/>
                          </a:solidFill>
                          <a:effectLst/>
                          <a:latin typeface="Times New Roman" panose="02020603050405020304" pitchFamily="18" charset="0"/>
                          <a:cs typeface="Times New Roman" panose="02020603050405020304" pitchFamily="18" charset="0"/>
                        </a:rPr>
                        <a:t>Regression.</a:t>
                      </a:r>
                    </a:p>
                  </a:txBody>
                  <a:tcPr marL="36720" marR="36720" marT="36720" marB="367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dirty="0">
                          <a:solidFill>
                            <a:srgbClr val="333333"/>
                          </a:solidFill>
                          <a:effectLst/>
                          <a:latin typeface="Times New Roman" panose="02020603050405020304" pitchFamily="18" charset="0"/>
                          <a:cs typeface="Times New Roman" panose="02020603050405020304" pitchFamily="18" charset="0"/>
                        </a:rPr>
                        <a:t>The Classification algorithms can be divided into </a:t>
                      </a:r>
                      <a:r>
                        <a:rPr lang="en-US" sz="1800" dirty="0">
                          <a:solidFill>
                            <a:srgbClr val="00B0F0"/>
                          </a:solidFill>
                          <a:effectLst/>
                          <a:latin typeface="Times New Roman" panose="02020603050405020304" pitchFamily="18" charset="0"/>
                          <a:cs typeface="Times New Roman" panose="02020603050405020304" pitchFamily="18" charset="0"/>
                        </a:rPr>
                        <a:t>Binary</a:t>
                      </a:r>
                      <a:r>
                        <a:rPr lang="en-US" sz="1800" dirty="0">
                          <a:solidFill>
                            <a:srgbClr val="333333"/>
                          </a:solidFill>
                          <a:effectLst/>
                          <a:latin typeface="Times New Roman" panose="02020603050405020304" pitchFamily="18" charset="0"/>
                          <a:cs typeface="Times New Roman" panose="02020603050405020304" pitchFamily="18" charset="0"/>
                        </a:rPr>
                        <a:t> </a:t>
                      </a:r>
                      <a:r>
                        <a:rPr lang="en-US" sz="1800" dirty="0">
                          <a:solidFill>
                            <a:srgbClr val="00B0F0"/>
                          </a:solidFill>
                          <a:effectLst/>
                          <a:latin typeface="Times New Roman" panose="02020603050405020304" pitchFamily="18" charset="0"/>
                          <a:cs typeface="Times New Roman" panose="02020603050405020304" pitchFamily="18" charset="0"/>
                        </a:rPr>
                        <a:t>Classifier and Multi-class </a:t>
                      </a:r>
                      <a:r>
                        <a:rPr lang="en-US" sz="1800" dirty="0">
                          <a:solidFill>
                            <a:srgbClr val="333333"/>
                          </a:solidFill>
                          <a:effectLst/>
                          <a:latin typeface="Times New Roman" panose="02020603050405020304" pitchFamily="18" charset="0"/>
                          <a:cs typeface="Times New Roman" panose="02020603050405020304" pitchFamily="18" charset="0"/>
                        </a:rPr>
                        <a:t>Classifier.</a:t>
                      </a:r>
                    </a:p>
                  </a:txBody>
                  <a:tcPr marL="36720" marR="36720" marT="36720" marB="367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839485451"/>
                  </a:ext>
                </a:extLst>
              </a:tr>
            </a:tbl>
          </a:graphicData>
        </a:graphic>
      </p:graphicFrame>
    </p:spTree>
    <p:extLst>
      <p:ext uri="{BB962C8B-B14F-4D97-AF65-F5344CB8AC3E}">
        <p14:creationId xmlns:p14="http://schemas.microsoft.com/office/powerpoint/2010/main" val="25628580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719090" y="38397"/>
            <a:ext cx="10525957" cy="510244"/>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Evaluation Metrics for Classification:</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319596" y="548640"/>
            <a:ext cx="11153314" cy="6309359"/>
          </a:xfrm>
        </p:spPr>
        <p:txBody>
          <a:bodyPr>
            <a:noAutofit/>
          </a:bodyPr>
          <a:lstStyle/>
          <a:p>
            <a:pPr marL="342900" indent="-342900" algn="just">
              <a:lnSpc>
                <a:spcPct val="100000"/>
              </a:lnSpc>
              <a:buAutoNum type="arabicPeriod"/>
            </a:pPr>
            <a:r>
              <a:rPr lang="en-US" sz="1800" dirty="0">
                <a:solidFill>
                  <a:srgbClr val="0070C0"/>
                </a:solidFill>
                <a:latin typeface="Times New Roman" panose="02020603050405020304" pitchFamily="18" charset="0"/>
                <a:cs typeface="Times New Roman" panose="02020603050405020304" pitchFamily="18" charset="0"/>
              </a:rPr>
              <a:t>Accuracy:</a:t>
            </a:r>
            <a:r>
              <a:rPr lang="en-US" sz="1800" dirty="0">
                <a:latin typeface="Times New Roman" panose="02020603050405020304" pitchFamily="18" charset="0"/>
                <a:cs typeface="Times New Roman" panose="02020603050405020304" pitchFamily="18" charset="0"/>
              </a:rPr>
              <a:t> Accuracy measures the percentage of correctly classified instances out of all instances. While accuracy is a commonly used metric, it can be misleading if the data is imbalanced, meaning one class is much more frequent than the other.  </a:t>
            </a:r>
          </a:p>
          <a:p>
            <a:pPr>
              <a:lnSpc>
                <a:spcPct val="100000"/>
              </a:lnSpc>
            </a:pPr>
            <a:r>
              <a:rPr lang="en-US" sz="1800" dirty="0">
                <a:solidFill>
                  <a:srgbClr val="0070C0"/>
                </a:solidFill>
                <a:latin typeface="Times New Roman" panose="02020603050405020304" pitchFamily="18" charset="0"/>
                <a:cs typeface="Times New Roman" panose="02020603050405020304" pitchFamily="18" charset="0"/>
              </a:rPr>
              <a:t>Formula: (TP + TN) / (TP + TN + FP + FN)</a:t>
            </a:r>
          </a:p>
          <a:p>
            <a:pPr marL="342900" indent="-342900" algn="just">
              <a:lnSpc>
                <a:spcPct val="100000"/>
              </a:lnSpc>
              <a:buFont typeface="+mj-lt"/>
              <a:buAutoNum type="arabicPeriod" startAt="2"/>
            </a:pPr>
            <a:r>
              <a:rPr lang="en-US" sz="1800" dirty="0">
                <a:solidFill>
                  <a:srgbClr val="0070C0"/>
                </a:solidFill>
                <a:latin typeface="Times New Roman" panose="02020603050405020304" pitchFamily="18" charset="0"/>
                <a:cs typeface="Times New Roman" panose="02020603050405020304" pitchFamily="18" charset="0"/>
              </a:rPr>
              <a:t>Precision:</a:t>
            </a:r>
            <a:r>
              <a:rPr lang="en-US" sz="1800" dirty="0">
                <a:latin typeface="Times New Roman" panose="02020603050405020304" pitchFamily="18" charset="0"/>
                <a:cs typeface="Times New Roman" panose="02020603050405020304" pitchFamily="18" charset="0"/>
              </a:rPr>
              <a:t> Precision measures the proportion of true positive predictions out of all positive predictions. It focuses on the model’s ability to correctly identify positive cases.</a:t>
            </a:r>
          </a:p>
          <a:p>
            <a:pPr>
              <a:lnSpc>
                <a:spcPct val="100000"/>
              </a:lnSpc>
            </a:pPr>
            <a:r>
              <a:rPr lang="en-US" sz="1800" dirty="0">
                <a:solidFill>
                  <a:srgbClr val="0070C0"/>
                </a:solidFill>
                <a:latin typeface="Times New Roman" panose="02020603050405020304" pitchFamily="18" charset="0"/>
                <a:cs typeface="Times New Roman" panose="02020603050405020304" pitchFamily="18" charset="0"/>
              </a:rPr>
              <a:t>Formula: TP / (TP + FP)</a:t>
            </a:r>
          </a:p>
          <a:p>
            <a:pPr marL="342900" indent="-342900" algn="just">
              <a:lnSpc>
                <a:spcPct val="100000"/>
              </a:lnSpc>
              <a:buAutoNum type="arabicPeriod" startAt="3"/>
            </a:pPr>
            <a:r>
              <a:rPr lang="en-US" sz="1800" dirty="0">
                <a:solidFill>
                  <a:srgbClr val="0070C0"/>
                </a:solidFill>
                <a:latin typeface="Times New Roman" panose="02020603050405020304" pitchFamily="18" charset="0"/>
                <a:cs typeface="Times New Roman" panose="02020603050405020304" pitchFamily="18" charset="0"/>
              </a:rPr>
              <a:t>Recall (Sensitivity, True Positive Rate, TPR):</a:t>
            </a:r>
            <a:r>
              <a:rPr lang="en-US" sz="1800" dirty="0">
                <a:latin typeface="Times New Roman" panose="02020603050405020304" pitchFamily="18" charset="0"/>
                <a:cs typeface="Times New Roman" panose="02020603050405020304" pitchFamily="18" charset="0"/>
              </a:rPr>
              <a:t> It measures the proportion of true positive predictions out of all actual positive cases. It focuses on the model’s ability to identify all positive cases, even if it results in some false positives.</a:t>
            </a:r>
          </a:p>
          <a:p>
            <a:pPr>
              <a:lnSpc>
                <a:spcPct val="100000"/>
              </a:lnSpc>
            </a:pPr>
            <a:r>
              <a:rPr lang="en-US" sz="1800" dirty="0">
                <a:solidFill>
                  <a:srgbClr val="0070C0"/>
                </a:solidFill>
                <a:latin typeface="Times New Roman" panose="02020603050405020304" pitchFamily="18" charset="0"/>
                <a:cs typeface="Times New Roman" panose="02020603050405020304" pitchFamily="18" charset="0"/>
              </a:rPr>
              <a:t>Formula: TP / (TP + FN)</a:t>
            </a:r>
          </a:p>
          <a:p>
            <a:pPr marL="342900" indent="-342900" algn="just">
              <a:lnSpc>
                <a:spcPct val="100000"/>
              </a:lnSpc>
              <a:buFont typeface="+mj-lt"/>
              <a:buAutoNum type="arabicPeriod" startAt="4"/>
            </a:pPr>
            <a:r>
              <a:rPr lang="en-US" sz="1800" dirty="0">
                <a:solidFill>
                  <a:srgbClr val="0070C0"/>
                </a:solidFill>
                <a:latin typeface="Times New Roman" panose="02020603050405020304" pitchFamily="18" charset="0"/>
                <a:cs typeface="Times New Roman" panose="02020603050405020304" pitchFamily="18" charset="0"/>
              </a:rPr>
              <a:t>F1 Score: </a:t>
            </a:r>
            <a:r>
              <a:rPr lang="en-US" sz="1800" dirty="0">
                <a:latin typeface="Times New Roman" panose="02020603050405020304" pitchFamily="18" charset="0"/>
                <a:cs typeface="Times New Roman" panose="02020603050405020304" pitchFamily="18" charset="0"/>
              </a:rPr>
              <a:t>The harmonic mean of precision and recall, providing a balance between precision and recall.</a:t>
            </a:r>
          </a:p>
          <a:p>
            <a:pPr>
              <a:lnSpc>
                <a:spcPct val="100000"/>
              </a:lnSpc>
            </a:pPr>
            <a:r>
              <a:rPr lang="en-US" sz="1800" dirty="0">
                <a:solidFill>
                  <a:srgbClr val="0070C0"/>
                </a:solidFill>
                <a:latin typeface="Times New Roman" panose="02020603050405020304" pitchFamily="18" charset="0"/>
                <a:cs typeface="Times New Roman" panose="02020603050405020304" pitchFamily="18" charset="0"/>
              </a:rPr>
              <a:t>Formula: 2 * (Precision * Recall) / (Precision + Recall)</a:t>
            </a:r>
          </a:p>
          <a:p>
            <a:pPr algn="just">
              <a:lnSpc>
                <a:spcPct val="100000"/>
              </a:lnSpc>
            </a:pPr>
            <a:endParaRPr lang="en-US" sz="1800"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15904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719090" y="38397"/>
            <a:ext cx="10525957" cy="510244"/>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Evaluation Metrics for Logistic Regression:</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319596" y="548640"/>
            <a:ext cx="11153314" cy="6309359"/>
          </a:xfrm>
        </p:spPr>
        <p:txBody>
          <a:bodyPr>
            <a:noAutofit/>
          </a:bodyPr>
          <a:lstStyle/>
          <a:p>
            <a:pPr marL="342900" indent="-342900" algn="just">
              <a:lnSpc>
                <a:spcPct val="100000"/>
              </a:lnSpc>
              <a:buFont typeface="+mj-lt"/>
              <a:buAutoNum type="arabicPeriod" startAt="5"/>
            </a:pPr>
            <a:r>
              <a:rPr lang="en-US" sz="1800" dirty="0">
                <a:solidFill>
                  <a:srgbClr val="0070C0"/>
                </a:solidFill>
                <a:latin typeface="Times New Roman" panose="02020603050405020304" pitchFamily="18" charset="0"/>
                <a:cs typeface="Times New Roman" panose="02020603050405020304" pitchFamily="18" charset="0"/>
              </a:rPr>
              <a:t>Specificity (True Negative Rate, TNR): </a:t>
            </a:r>
            <a:r>
              <a:rPr lang="en-US" sz="1800" dirty="0">
                <a:latin typeface="Times New Roman" panose="02020603050405020304" pitchFamily="18" charset="0"/>
                <a:cs typeface="Times New Roman" panose="02020603050405020304" pitchFamily="18" charset="0"/>
              </a:rPr>
              <a:t>The proportion of true negative predictions out of all actual negative instances in the data.</a:t>
            </a:r>
          </a:p>
          <a:p>
            <a:pPr>
              <a:lnSpc>
                <a:spcPct val="100000"/>
              </a:lnSpc>
            </a:pPr>
            <a:r>
              <a:rPr lang="en-US" sz="1800" dirty="0">
                <a:solidFill>
                  <a:srgbClr val="0070C0"/>
                </a:solidFill>
                <a:latin typeface="Times New Roman" panose="02020603050405020304" pitchFamily="18" charset="0"/>
                <a:cs typeface="Times New Roman" panose="02020603050405020304" pitchFamily="18" charset="0"/>
              </a:rPr>
              <a:t>Formula: TN / (TN + FP)</a:t>
            </a:r>
          </a:p>
          <a:p>
            <a:pPr marL="342900" indent="-342900" algn="just">
              <a:lnSpc>
                <a:spcPct val="150000"/>
              </a:lnSpc>
              <a:buFont typeface="+mj-lt"/>
              <a:buAutoNum type="arabicPeriod" startAt="6"/>
            </a:pPr>
            <a:r>
              <a:rPr lang="en-US" sz="1800" dirty="0">
                <a:solidFill>
                  <a:srgbClr val="0070C0"/>
                </a:solidFill>
                <a:latin typeface="Times New Roman" panose="02020603050405020304" pitchFamily="18" charset="0"/>
                <a:cs typeface="Times New Roman" panose="02020603050405020304" pitchFamily="18" charset="0"/>
              </a:rPr>
              <a:t>False Positive Rate (FPR):</a:t>
            </a:r>
            <a:r>
              <a:rPr lang="en-US" sz="1800" dirty="0">
                <a:latin typeface="Times New Roman" panose="02020603050405020304" pitchFamily="18" charset="0"/>
                <a:cs typeface="Times New Roman" panose="02020603050405020304" pitchFamily="18" charset="0"/>
              </a:rPr>
              <a:t> The proportion of false positive predictions out of all actual negative instances in the data.</a:t>
            </a:r>
          </a:p>
          <a:p>
            <a:pPr>
              <a:lnSpc>
                <a:spcPct val="150000"/>
              </a:lnSpc>
            </a:pPr>
            <a:r>
              <a:rPr lang="en-US" sz="1800" dirty="0">
                <a:solidFill>
                  <a:srgbClr val="0070C0"/>
                </a:solidFill>
                <a:latin typeface="Times New Roman" panose="02020603050405020304" pitchFamily="18" charset="0"/>
                <a:cs typeface="Times New Roman" panose="02020603050405020304" pitchFamily="18" charset="0"/>
              </a:rPr>
              <a:t>Formula: FP / (FP + TN)</a:t>
            </a:r>
            <a:endParaRPr lang="en-US" sz="1800" dirty="0">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startAt="7"/>
            </a:pPr>
            <a:r>
              <a:rPr lang="en-US" sz="1800" dirty="0">
                <a:solidFill>
                  <a:srgbClr val="0070C0"/>
                </a:solidFill>
                <a:latin typeface="Times New Roman" panose="02020603050405020304" pitchFamily="18" charset="0"/>
                <a:cs typeface="Times New Roman" panose="02020603050405020304" pitchFamily="18" charset="0"/>
              </a:rPr>
              <a:t>AUC-ROC:</a:t>
            </a:r>
            <a:r>
              <a:rPr lang="en-US" sz="1800" dirty="0">
                <a:latin typeface="Times New Roman" panose="02020603050405020304" pitchFamily="18" charset="0"/>
                <a:cs typeface="Times New Roman" panose="02020603050405020304" pitchFamily="18" charset="0"/>
              </a:rPr>
              <a:t> The AUC-ROC measures the model’s ability to distinguish between the positive and negative classes. It is a measure of the tradeoff between the true positive rate and the false positive rate.</a:t>
            </a:r>
          </a:p>
          <a:p>
            <a:pPr marL="342900" indent="-342900" algn="just">
              <a:lnSpc>
                <a:spcPct val="150000"/>
              </a:lnSpc>
              <a:buFont typeface="+mj-lt"/>
              <a:buAutoNum type="arabicPeriod" startAt="8"/>
            </a:pPr>
            <a:r>
              <a:rPr lang="en-US" sz="1800" dirty="0">
                <a:solidFill>
                  <a:srgbClr val="0070C0"/>
                </a:solidFill>
                <a:latin typeface="Times New Roman" panose="02020603050405020304" pitchFamily="18" charset="0"/>
                <a:cs typeface="Times New Roman" panose="02020603050405020304" pitchFamily="18" charset="0"/>
              </a:rPr>
              <a:t>Confusion matrix: </a:t>
            </a:r>
            <a:r>
              <a:rPr lang="en-US" sz="1800" dirty="0">
                <a:latin typeface="Times New Roman" panose="02020603050405020304" pitchFamily="18" charset="0"/>
                <a:cs typeface="Times New Roman" panose="02020603050405020304" pitchFamily="18" charset="0"/>
              </a:rPr>
              <a:t>A confusion matrix is a table that summarizes the performance of a classification model. It shows the number of true positives, true negatives, false positives, and false negatives.</a:t>
            </a:r>
          </a:p>
          <a:p>
            <a:pPr marL="342900" indent="-342900" algn="just">
              <a:lnSpc>
                <a:spcPct val="150000"/>
              </a:lnSpc>
              <a:buAutoNum type="arabicPeriod"/>
            </a:pPr>
            <a:endParaRPr lang="en-US" sz="1800"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55768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147961" y="186429"/>
            <a:ext cx="11896078" cy="630315"/>
          </a:xfrm>
        </p:spPr>
        <p:txBody>
          <a:bodyPr>
            <a:noAutofit/>
          </a:bodyPr>
          <a:lstStyle/>
          <a:p>
            <a:pPr>
              <a:lnSpc>
                <a:spcPct val="150000"/>
              </a:lnSpc>
            </a:pP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r>
              <a:rPr lang="en-US" sz="2800" dirty="0">
                <a:solidFill>
                  <a:srgbClr val="0070C0"/>
                </a:solidFill>
                <a:latin typeface="Times New Roman" panose="02020603050405020304" pitchFamily="18" charset="0"/>
                <a:cs typeface="Times New Roman" panose="02020603050405020304" pitchFamily="18" charset="0"/>
              </a:rPr>
              <a:t>Area under the Curve-Receiver operating characteristics (AUC-ROC) Curve :</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275208" y="932156"/>
            <a:ext cx="11764392" cy="5832628"/>
          </a:xfrm>
        </p:spPr>
        <p:txBody>
          <a:bodyPr>
            <a:noAutofit/>
          </a:bodyPr>
          <a:lstStyle/>
          <a:p>
            <a:pPr marL="285750" indent="-285750" algn="just">
              <a:lnSpc>
                <a:spcPct val="100000"/>
              </a:lnSpc>
              <a:buFont typeface="Wingdings" panose="05000000000000000000" pitchFamily="2" charset="2"/>
              <a:buChar char="Ø"/>
            </a:pPr>
            <a:r>
              <a:rPr lang="en-US" sz="1800" dirty="0">
                <a:solidFill>
                  <a:srgbClr val="0070C0"/>
                </a:solidFill>
                <a:latin typeface="Times New Roman" panose="02020603050405020304" pitchFamily="18" charset="0"/>
                <a:cs typeface="Times New Roman" panose="02020603050405020304" pitchFamily="18" charset="0"/>
              </a:rPr>
              <a:t>AUC - ROC curve </a:t>
            </a:r>
            <a:r>
              <a:rPr lang="en-US" sz="1800" dirty="0">
                <a:latin typeface="Times New Roman" panose="02020603050405020304" pitchFamily="18" charset="0"/>
                <a:cs typeface="Times New Roman" panose="02020603050405020304" pitchFamily="18" charset="0"/>
              </a:rPr>
              <a:t>is a performance measurement for the classification problems at various threshold settings. </a:t>
            </a:r>
          </a:p>
          <a:p>
            <a:pPr marL="285750" indent="-285750" algn="just">
              <a:lnSpc>
                <a:spcPct val="100000"/>
              </a:lnSpc>
              <a:buFont typeface="Wingdings" panose="05000000000000000000" pitchFamily="2" charset="2"/>
              <a:buChar char="Ø"/>
            </a:pPr>
            <a:r>
              <a:rPr lang="en-US" sz="1800" dirty="0">
                <a:solidFill>
                  <a:srgbClr val="0070C0"/>
                </a:solidFill>
                <a:latin typeface="Times New Roman" panose="02020603050405020304" pitchFamily="18" charset="0"/>
                <a:cs typeface="Times New Roman" panose="02020603050405020304" pitchFamily="18" charset="0"/>
              </a:rPr>
              <a:t>ROC</a:t>
            </a:r>
            <a:r>
              <a:rPr lang="en-US" sz="1800" dirty="0">
                <a:latin typeface="Times New Roman" panose="02020603050405020304" pitchFamily="18" charset="0"/>
                <a:cs typeface="Times New Roman" panose="02020603050405020304" pitchFamily="18" charset="0"/>
              </a:rPr>
              <a:t> is a </a:t>
            </a:r>
            <a:r>
              <a:rPr lang="en-US" sz="1800" dirty="0">
                <a:solidFill>
                  <a:srgbClr val="0070C0"/>
                </a:solidFill>
                <a:latin typeface="Times New Roman" panose="02020603050405020304" pitchFamily="18" charset="0"/>
                <a:cs typeface="Times New Roman" panose="02020603050405020304" pitchFamily="18" charset="0"/>
              </a:rPr>
              <a:t>probability curve </a:t>
            </a:r>
            <a:r>
              <a:rPr lang="en-US" sz="1800" dirty="0">
                <a:latin typeface="Times New Roman" panose="02020603050405020304" pitchFamily="18" charset="0"/>
                <a:cs typeface="Times New Roman" panose="02020603050405020304" pitchFamily="18" charset="0"/>
              </a:rPr>
              <a:t>and </a:t>
            </a:r>
            <a:r>
              <a:rPr lang="en-US" sz="1800" dirty="0">
                <a:solidFill>
                  <a:srgbClr val="0070C0"/>
                </a:solidFill>
                <a:latin typeface="Times New Roman" panose="02020603050405020304" pitchFamily="18" charset="0"/>
                <a:cs typeface="Times New Roman" panose="02020603050405020304" pitchFamily="18" charset="0"/>
              </a:rPr>
              <a:t>AUC</a:t>
            </a:r>
            <a:r>
              <a:rPr lang="en-US" sz="1800" dirty="0">
                <a:latin typeface="Times New Roman" panose="02020603050405020304" pitchFamily="18" charset="0"/>
                <a:cs typeface="Times New Roman" panose="02020603050405020304" pitchFamily="18" charset="0"/>
              </a:rPr>
              <a:t> represents the </a:t>
            </a:r>
            <a:r>
              <a:rPr lang="en-US" sz="1800" dirty="0">
                <a:solidFill>
                  <a:srgbClr val="0070C0"/>
                </a:solidFill>
                <a:latin typeface="Times New Roman" panose="02020603050405020304" pitchFamily="18" charset="0"/>
                <a:cs typeface="Times New Roman" panose="02020603050405020304" pitchFamily="18" charset="0"/>
              </a:rPr>
              <a:t>degree or measure of separability</a:t>
            </a:r>
            <a:r>
              <a:rPr lang="en-US" sz="1800" dirty="0">
                <a:latin typeface="Times New Roman" panose="02020603050405020304" pitchFamily="18" charset="0"/>
                <a:cs typeface="Times New Roman" panose="02020603050405020304" pitchFamily="18" charset="0"/>
              </a:rPr>
              <a:t>. It tells how much the model is capable of distinguishing between classes.</a:t>
            </a:r>
          </a:p>
          <a:p>
            <a:pPr marL="285750" indent="-285750" algn="just">
              <a:lnSpc>
                <a:spcPct val="100000"/>
              </a:lnSpc>
              <a:buFont typeface="Wingdings" panose="05000000000000000000" pitchFamily="2" charset="2"/>
              <a:buChar char="Ø"/>
            </a:pPr>
            <a:r>
              <a:rPr lang="en-US" sz="1800" dirty="0">
                <a:solidFill>
                  <a:srgbClr val="0070C0"/>
                </a:solidFill>
                <a:latin typeface="Times New Roman" panose="02020603050405020304" pitchFamily="18" charset="0"/>
                <a:cs typeface="Times New Roman" panose="02020603050405020304" pitchFamily="18" charset="0"/>
              </a:rPr>
              <a:t>Higher the AUC</a:t>
            </a:r>
            <a:r>
              <a:rPr lang="en-US" sz="1800" dirty="0">
                <a:latin typeface="Times New Roman" panose="02020603050405020304" pitchFamily="18" charset="0"/>
                <a:cs typeface="Times New Roman" panose="02020603050405020304" pitchFamily="18" charset="0"/>
              </a:rPr>
              <a:t>, the better the model is at predicting 0 classes as 0 and 1 classes as 1. By analogy, the Higher the AUC, the better the model is at distinguishing between patients with the disease and no disease.</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ROC curve is plotted with TPR against the FPR where TPR is on the y-axis and FPR is on the x-axis.</a:t>
            </a:r>
          </a:p>
          <a:p>
            <a:pPr marL="285750" indent="-285750" algn="just">
              <a:lnSpc>
                <a:spcPct val="100000"/>
              </a:lnSpc>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marL="285750" indent="-285750" algn="just">
              <a:lnSpc>
                <a:spcPct val="100000"/>
              </a:lnSpc>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marL="285750" indent="-285750" algn="just">
              <a:lnSpc>
                <a:spcPct val="100000"/>
              </a:lnSpc>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marL="285750" indent="-285750" algn="just">
              <a:lnSpc>
                <a:spcPct val="100000"/>
              </a:lnSpc>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r>
              <a:rPr lang="en-US" sz="1800" dirty="0">
                <a:latin typeface="Times New Roman" panose="02020603050405020304" pitchFamily="18" charset="0"/>
                <a:cs typeface="Times New Roman" panose="02020603050405020304" pitchFamily="18" charset="0"/>
              </a:rPr>
              <a:t>Fig: AUC-ROC Curve [4, towardsdatascience.com]</a:t>
            </a:r>
          </a:p>
        </p:txBody>
      </p:sp>
      <p:pic>
        <p:nvPicPr>
          <p:cNvPr id="6" name="Picture 5">
            <a:extLst>
              <a:ext uri="{FF2B5EF4-FFF2-40B4-BE49-F238E27FC236}">
                <a16:creationId xmlns:a16="http://schemas.microsoft.com/office/drawing/2014/main" id="{ED527285-4812-8FB6-AD4A-1FBF7CDD3D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7510" y="3429000"/>
            <a:ext cx="3135927" cy="2634449"/>
          </a:xfrm>
          <a:prstGeom prst="rect">
            <a:avLst/>
          </a:prstGeom>
        </p:spPr>
      </p:pic>
    </p:spTree>
    <p:extLst>
      <p:ext uri="{BB962C8B-B14F-4D97-AF65-F5344CB8AC3E}">
        <p14:creationId xmlns:p14="http://schemas.microsoft.com/office/powerpoint/2010/main" val="4869306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443883" y="186429"/>
            <a:ext cx="10892901" cy="630315"/>
          </a:xfrm>
        </p:spPr>
        <p:txBody>
          <a:bodyPr>
            <a:noAutofit/>
          </a:bodyPr>
          <a:lstStyle/>
          <a:p>
            <a:pPr>
              <a:lnSpc>
                <a:spcPct val="150000"/>
              </a:lnSpc>
            </a:pP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r>
              <a:rPr lang="en-US" sz="2800" dirty="0">
                <a:solidFill>
                  <a:srgbClr val="0070C0"/>
                </a:solidFill>
                <a:latin typeface="Times New Roman" panose="02020603050405020304" pitchFamily="18" charset="0"/>
                <a:cs typeface="Times New Roman" panose="02020603050405020304" pitchFamily="18" charset="0"/>
              </a:rPr>
              <a:t>Defining terms used in AUC and ROC Curve :</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763480" y="1084278"/>
            <a:ext cx="10573304" cy="5112336"/>
          </a:xfrm>
        </p:spPr>
        <p:txBody>
          <a:bodyPr>
            <a:noAutofit/>
          </a:bodyPr>
          <a:lstStyle/>
          <a:p>
            <a:pPr marL="342900" indent="-342900" algn="l">
              <a:lnSpc>
                <a:spcPct val="100000"/>
              </a:lnSpc>
              <a:buFont typeface="+mj-lt"/>
              <a:buAutoNum type="arabicPeriod"/>
            </a:pPr>
            <a:r>
              <a:rPr lang="en-US" sz="1800" dirty="0">
                <a:solidFill>
                  <a:srgbClr val="0070C0"/>
                </a:solidFill>
                <a:latin typeface="Times New Roman" panose="02020603050405020304" pitchFamily="18" charset="0"/>
                <a:cs typeface="Times New Roman" panose="02020603050405020304" pitchFamily="18" charset="0"/>
              </a:rPr>
              <a:t>TPR (True Positive Rate) / Recall /Sensitivity:</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marL="285750" indent="-285750" algn="just">
              <a:lnSpc>
                <a:spcPct val="100000"/>
              </a:lnSpc>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marL="285750" indent="-285750" algn="just">
              <a:lnSpc>
                <a:spcPct val="100000"/>
              </a:lnSpc>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marL="342900" indent="-342900" algn="l">
              <a:lnSpc>
                <a:spcPct val="100000"/>
              </a:lnSpc>
              <a:buFont typeface="+mj-lt"/>
              <a:buAutoNum type="arabicPeriod" startAt="2"/>
            </a:pPr>
            <a:r>
              <a:rPr lang="en-US" sz="1800" dirty="0">
                <a:solidFill>
                  <a:srgbClr val="0070C0"/>
                </a:solidFill>
                <a:latin typeface="Times New Roman" panose="02020603050405020304" pitchFamily="18" charset="0"/>
                <a:cs typeface="Times New Roman" panose="02020603050405020304" pitchFamily="18" charset="0"/>
              </a:rPr>
              <a:t>Specificity (True Negative Rate, TNR):</a:t>
            </a:r>
          </a:p>
          <a:p>
            <a:pPr algn="l">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marL="342900" indent="-342900" algn="l">
              <a:lnSpc>
                <a:spcPct val="100000"/>
              </a:lnSpc>
              <a:buFont typeface="+mj-lt"/>
              <a:buAutoNum type="arabicPeriod" startAt="3"/>
            </a:pPr>
            <a:r>
              <a:rPr lang="en-US" sz="1800" dirty="0">
                <a:solidFill>
                  <a:srgbClr val="0070C0"/>
                </a:solidFill>
                <a:latin typeface="Times New Roman" panose="02020603050405020304" pitchFamily="18" charset="0"/>
                <a:cs typeface="Times New Roman" panose="02020603050405020304" pitchFamily="18" charset="0"/>
              </a:rPr>
              <a:t>FPR:</a:t>
            </a:r>
          </a:p>
          <a:p>
            <a:pPr algn="l">
              <a:lnSpc>
                <a:spcPct val="100000"/>
              </a:lnSpc>
            </a:pPr>
            <a:endParaRPr lang="en-US" sz="1800" dirty="0">
              <a:solidFill>
                <a:srgbClr val="0070C0"/>
              </a:solidFill>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pic>
        <p:nvPicPr>
          <p:cNvPr id="1030" name="Picture 6">
            <a:extLst>
              <a:ext uri="{FF2B5EF4-FFF2-40B4-BE49-F238E27FC236}">
                <a16:creationId xmlns:a16="http://schemas.microsoft.com/office/drawing/2014/main" id="{0FD2F8C2-82C7-26B6-50E3-C15BE52C7C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4784" y="1610739"/>
            <a:ext cx="3381375" cy="8001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39A4FD5-903A-E7B2-C113-5757A41ECF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4301" y="3223618"/>
            <a:ext cx="2343150" cy="8191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708999B-B7E4-D55A-4CC8-63ABA3A189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5492" y="4847211"/>
            <a:ext cx="2333625" cy="118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6798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443883" y="186429"/>
            <a:ext cx="10892901" cy="630315"/>
          </a:xfrm>
        </p:spPr>
        <p:txBody>
          <a:bodyPr>
            <a:noAutofit/>
          </a:bodyPr>
          <a:lstStyle/>
          <a:p>
            <a:pPr>
              <a:lnSpc>
                <a:spcPct val="150000"/>
              </a:lnSpc>
            </a:pP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r>
              <a:rPr lang="en-US" sz="2800" dirty="0">
                <a:solidFill>
                  <a:srgbClr val="0070C0"/>
                </a:solidFill>
                <a:latin typeface="Times New Roman" panose="02020603050405020304" pitchFamily="18" charset="0"/>
                <a:cs typeface="Times New Roman" panose="02020603050405020304" pitchFamily="18" charset="0"/>
              </a:rPr>
              <a:t>How to speculate about the performance of the model?</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763480" y="1084278"/>
            <a:ext cx="10573304" cy="5112336"/>
          </a:xfrm>
        </p:spPr>
        <p:txBody>
          <a:bodyPr>
            <a:noAutofit/>
          </a:bodyPr>
          <a:lstStyle/>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A Receiver Operating Characteristic (</a:t>
            </a:r>
            <a:r>
              <a:rPr lang="en-US" sz="1800" dirty="0">
                <a:solidFill>
                  <a:srgbClr val="0070C0"/>
                </a:solidFill>
                <a:latin typeface="Times New Roman" panose="02020603050405020304" pitchFamily="18" charset="0"/>
                <a:cs typeface="Times New Roman" panose="02020603050405020304" pitchFamily="18" charset="0"/>
              </a:rPr>
              <a:t>ROC</a:t>
            </a:r>
            <a:r>
              <a:rPr lang="en-US" sz="1800" dirty="0">
                <a:latin typeface="Times New Roman" panose="02020603050405020304" pitchFamily="18" charset="0"/>
                <a:cs typeface="Times New Roman" panose="02020603050405020304" pitchFamily="18" charset="0"/>
              </a:rPr>
              <a:t>) curve is a graphical plot that illustrates the performance of a binary classifier system as the discrimination threshold is varied.</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An excellent model has AUC near to the </a:t>
            </a:r>
            <a:r>
              <a:rPr lang="en-US" sz="1800" dirty="0">
                <a:solidFill>
                  <a:srgbClr val="0070C0"/>
                </a:solidFill>
                <a:latin typeface="Times New Roman" panose="02020603050405020304" pitchFamily="18" charset="0"/>
                <a:cs typeface="Times New Roman" panose="02020603050405020304" pitchFamily="18" charset="0"/>
              </a:rPr>
              <a:t>1</a:t>
            </a:r>
            <a:r>
              <a:rPr lang="en-US" sz="1800" dirty="0">
                <a:latin typeface="Times New Roman" panose="02020603050405020304" pitchFamily="18" charset="0"/>
                <a:cs typeface="Times New Roman" panose="02020603050405020304" pitchFamily="18" charset="0"/>
              </a:rPr>
              <a:t> which means it has a </a:t>
            </a:r>
            <a:r>
              <a:rPr lang="en-US" sz="1800" dirty="0">
                <a:solidFill>
                  <a:srgbClr val="0070C0"/>
                </a:solidFill>
                <a:latin typeface="Times New Roman" panose="02020603050405020304" pitchFamily="18" charset="0"/>
                <a:cs typeface="Times New Roman" panose="02020603050405020304" pitchFamily="18" charset="0"/>
              </a:rPr>
              <a:t>good measure of separability</a:t>
            </a:r>
            <a:r>
              <a:rPr lang="en-US" sz="1800" dirty="0">
                <a:latin typeface="Times New Roman" panose="02020603050405020304" pitchFamily="18" charset="0"/>
                <a:cs typeface="Times New Roman" panose="02020603050405020304" pitchFamily="18" charset="0"/>
              </a:rPr>
              <a:t>. </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And when AUC is 0.5, it means the model has </a:t>
            </a:r>
            <a:r>
              <a:rPr lang="en-US" sz="1800" dirty="0">
                <a:solidFill>
                  <a:srgbClr val="0070C0"/>
                </a:solidFill>
                <a:latin typeface="Times New Roman" panose="02020603050405020304" pitchFamily="18" charset="0"/>
                <a:cs typeface="Times New Roman" panose="02020603050405020304" pitchFamily="18" charset="0"/>
              </a:rPr>
              <a:t>no</a:t>
            </a:r>
            <a:r>
              <a:rPr lang="en-US" sz="1800" dirty="0">
                <a:latin typeface="Times New Roman" panose="02020603050405020304" pitchFamily="18" charset="0"/>
                <a:cs typeface="Times New Roman" panose="02020603050405020304" pitchFamily="18" charset="0"/>
              </a:rPr>
              <a:t> </a:t>
            </a:r>
            <a:r>
              <a:rPr lang="en-US" sz="1800" dirty="0">
                <a:solidFill>
                  <a:srgbClr val="0070C0"/>
                </a:solidFill>
                <a:latin typeface="Times New Roman" panose="02020603050405020304" pitchFamily="18" charset="0"/>
                <a:cs typeface="Times New Roman" panose="02020603050405020304" pitchFamily="18" charset="0"/>
              </a:rPr>
              <a:t>class separation </a:t>
            </a:r>
            <a:r>
              <a:rPr lang="en-US" sz="1800" dirty="0">
                <a:latin typeface="Times New Roman" panose="02020603050405020304" pitchFamily="18" charset="0"/>
                <a:cs typeface="Times New Roman" panose="02020603050405020304" pitchFamily="18" charset="0"/>
              </a:rPr>
              <a:t>capacity whatsoever.</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A poor model has an AUC near </a:t>
            </a:r>
            <a:r>
              <a:rPr lang="en-US" sz="1800" dirty="0">
                <a:solidFill>
                  <a:srgbClr val="0070C0"/>
                </a:solidFill>
                <a:latin typeface="Times New Roman" panose="02020603050405020304" pitchFamily="18" charset="0"/>
                <a:cs typeface="Times New Roman" panose="02020603050405020304" pitchFamily="18" charset="0"/>
              </a:rPr>
              <a:t>0</a:t>
            </a:r>
            <a:r>
              <a:rPr lang="en-US" sz="1800" dirty="0">
                <a:latin typeface="Times New Roman" panose="02020603050405020304" pitchFamily="18" charset="0"/>
                <a:cs typeface="Times New Roman" panose="02020603050405020304" pitchFamily="18" charset="0"/>
              </a:rPr>
              <a:t> which means it has the worst measure of separability. In fact, it means it is reciprocating the result. </a:t>
            </a:r>
            <a:r>
              <a:rPr lang="en-US" sz="1800" dirty="0">
                <a:solidFill>
                  <a:srgbClr val="0070C0"/>
                </a:solidFill>
                <a:latin typeface="Times New Roman" panose="02020603050405020304" pitchFamily="18" charset="0"/>
                <a:cs typeface="Times New Roman" panose="02020603050405020304" pitchFamily="18" charset="0"/>
              </a:rPr>
              <a:t>It is predicting 0s as 1s and 1s as 0s</a:t>
            </a:r>
            <a:r>
              <a:rPr lang="en-US" sz="1800" dirty="0">
                <a:latin typeface="Times New Roman" panose="02020603050405020304" pitchFamily="18" charset="0"/>
                <a:cs typeface="Times New Roman" panose="02020603050405020304" pitchFamily="18" charset="0"/>
              </a:rPr>
              <a:t>. </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As we know, ROC is a curve of probability. So let's plot the distributions of those probabilities:</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Note: Red distribution curve is of the positive class (patients with disease) and the green distribution curve is of the negative class(patients with no disease).</a:t>
            </a:r>
          </a:p>
          <a:p>
            <a:pPr marL="285750" indent="-285750" algn="just">
              <a:lnSpc>
                <a:spcPct val="100000"/>
              </a:lnSpc>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marL="285750" indent="-285750" algn="just">
              <a:lnSpc>
                <a:spcPct val="100000"/>
              </a:lnSpc>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marL="285750" indent="-285750" algn="just">
              <a:lnSpc>
                <a:spcPct val="100000"/>
              </a:lnSpc>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2909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443883" y="186429"/>
            <a:ext cx="10892901" cy="630315"/>
          </a:xfrm>
        </p:spPr>
        <p:txBody>
          <a:bodyPr>
            <a:noAutofit/>
          </a:bodyPr>
          <a:lstStyle/>
          <a:p>
            <a:pPr>
              <a:lnSpc>
                <a:spcPct val="150000"/>
              </a:lnSpc>
            </a:pP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r>
              <a:rPr lang="en-US" sz="2800" dirty="0">
                <a:solidFill>
                  <a:srgbClr val="0070C0"/>
                </a:solidFill>
                <a:latin typeface="Times New Roman" panose="02020603050405020304" pitchFamily="18" charset="0"/>
                <a:cs typeface="Times New Roman" panose="02020603050405020304" pitchFamily="18" charset="0"/>
              </a:rPr>
              <a:t>How to speculate about the performance of the model?</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763480" y="1084278"/>
            <a:ext cx="10573304" cy="5112336"/>
          </a:xfrm>
        </p:spPr>
        <p:txBody>
          <a:bodyPr>
            <a:noAutofit/>
          </a:bodyPr>
          <a:lstStyle/>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This is an ideal situation. When two curves don’t overlap at all means model has an ideal measure of separability. </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It is perfectly able to distinguish between positive class and negative class.</a:t>
            </a:r>
          </a:p>
          <a:p>
            <a:pPr algn="just">
              <a:lnSpc>
                <a:spcPct val="100000"/>
              </a:lnSpc>
            </a:pPr>
            <a:endParaRPr lang="en-US"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602B506-0D3D-A220-C23C-A9A26B59D1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4916" y="2788465"/>
            <a:ext cx="9330431" cy="3322608"/>
          </a:xfrm>
          <a:prstGeom prst="rect">
            <a:avLst/>
          </a:prstGeom>
        </p:spPr>
      </p:pic>
    </p:spTree>
    <p:extLst>
      <p:ext uri="{BB962C8B-B14F-4D97-AF65-F5344CB8AC3E}">
        <p14:creationId xmlns:p14="http://schemas.microsoft.com/office/powerpoint/2010/main" val="17517996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443883" y="186429"/>
            <a:ext cx="10892901" cy="630315"/>
          </a:xfrm>
        </p:spPr>
        <p:txBody>
          <a:bodyPr>
            <a:noAutofit/>
          </a:bodyPr>
          <a:lstStyle/>
          <a:p>
            <a:pPr>
              <a:lnSpc>
                <a:spcPct val="150000"/>
              </a:lnSpc>
            </a:pP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r>
              <a:rPr lang="en-US" sz="2800" dirty="0">
                <a:solidFill>
                  <a:srgbClr val="0070C0"/>
                </a:solidFill>
                <a:latin typeface="Times New Roman" panose="02020603050405020304" pitchFamily="18" charset="0"/>
                <a:cs typeface="Times New Roman" panose="02020603050405020304" pitchFamily="18" charset="0"/>
              </a:rPr>
              <a:t>How to speculate about the performance of the model?</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763480" y="1084278"/>
            <a:ext cx="10573304" cy="5112336"/>
          </a:xfrm>
        </p:spPr>
        <p:txBody>
          <a:bodyPr>
            <a:noAutofit/>
          </a:bodyPr>
          <a:lstStyle/>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When two distributions overlap, we introduce type 1 and type 2 errors. </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Depending upon the threshold, we can minimize or maximize them.</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 When AUC is 0.7, it means there is a 70% chance that the model will be able to distinguish between positive class and negative class.</a:t>
            </a:r>
          </a:p>
        </p:txBody>
      </p:sp>
      <p:pic>
        <p:nvPicPr>
          <p:cNvPr id="6" name="Picture 5">
            <a:extLst>
              <a:ext uri="{FF2B5EF4-FFF2-40B4-BE49-F238E27FC236}">
                <a16:creationId xmlns:a16="http://schemas.microsoft.com/office/drawing/2014/main" id="{BD1E26F6-42C1-CF27-D9C2-59B2B3D427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686" y="3229113"/>
            <a:ext cx="10508891" cy="3322608"/>
          </a:xfrm>
          <a:prstGeom prst="rect">
            <a:avLst/>
          </a:prstGeom>
        </p:spPr>
      </p:pic>
    </p:spTree>
    <p:extLst>
      <p:ext uri="{BB962C8B-B14F-4D97-AF65-F5344CB8AC3E}">
        <p14:creationId xmlns:p14="http://schemas.microsoft.com/office/powerpoint/2010/main" val="37534600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443883" y="186429"/>
            <a:ext cx="10892901" cy="630315"/>
          </a:xfrm>
        </p:spPr>
        <p:txBody>
          <a:bodyPr>
            <a:noAutofit/>
          </a:bodyPr>
          <a:lstStyle/>
          <a:p>
            <a:pPr>
              <a:lnSpc>
                <a:spcPct val="150000"/>
              </a:lnSpc>
            </a:pP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r>
              <a:rPr lang="en-US" sz="2800" dirty="0">
                <a:solidFill>
                  <a:srgbClr val="0070C0"/>
                </a:solidFill>
                <a:latin typeface="Times New Roman" panose="02020603050405020304" pitchFamily="18" charset="0"/>
                <a:cs typeface="Times New Roman" panose="02020603050405020304" pitchFamily="18" charset="0"/>
              </a:rPr>
              <a:t>How to speculate about the performance of the model?</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763480" y="1084278"/>
            <a:ext cx="10573304" cy="5112336"/>
          </a:xfrm>
        </p:spPr>
        <p:txBody>
          <a:bodyPr>
            <a:noAutofit/>
          </a:bodyPr>
          <a:lstStyle/>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This is the worst situation. When AUC is approximately 0.5, the model has no discrimination capacity to distinguish between positive class and negative class.</a:t>
            </a:r>
          </a:p>
        </p:txBody>
      </p:sp>
      <p:pic>
        <p:nvPicPr>
          <p:cNvPr id="5" name="Picture 4">
            <a:extLst>
              <a:ext uri="{FF2B5EF4-FFF2-40B4-BE49-F238E27FC236}">
                <a16:creationId xmlns:a16="http://schemas.microsoft.com/office/drawing/2014/main" id="{812086DC-A8FA-E42A-A724-F1F2A4DCC9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8777" y="2955895"/>
            <a:ext cx="9754445" cy="3650296"/>
          </a:xfrm>
          <a:prstGeom prst="rect">
            <a:avLst/>
          </a:prstGeom>
        </p:spPr>
      </p:pic>
    </p:spTree>
    <p:extLst>
      <p:ext uri="{BB962C8B-B14F-4D97-AF65-F5344CB8AC3E}">
        <p14:creationId xmlns:p14="http://schemas.microsoft.com/office/powerpoint/2010/main" val="30687520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443883" y="186429"/>
            <a:ext cx="10892901" cy="630315"/>
          </a:xfrm>
        </p:spPr>
        <p:txBody>
          <a:bodyPr>
            <a:noAutofit/>
          </a:bodyPr>
          <a:lstStyle/>
          <a:p>
            <a:pPr>
              <a:lnSpc>
                <a:spcPct val="150000"/>
              </a:lnSpc>
            </a:pP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r>
              <a:rPr lang="en-US" sz="2800" dirty="0">
                <a:solidFill>
                  <a:srgbClr val="0070C0"/>
                </a:solidFill>
                <a:latin typeface="Times New Roman" panose="02020603050405020304" pitchFamily="18" charset="0"/>
                <a:cs typeface="Times New Roman" panose="02020603050405020304" pitchFamily="18" charset="0"/>
              </a:rPr>
              <a:t>How to speculate about the performance of the model?</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763480" y="1084278"/>
            <a:ext cx="10573304" cy="5112336"/>
          </a:xfrm>
        </p:spPr>
        <p:txBody>
          <a:bodyPr>
            <a:noAutofit/>
          </a:bodyPr>
          <a:lstStyle/>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When AUC is approximately 0, the model is actually reciprocating the classes. It means the model is predicting a negative class as a positive class and vice versa.</a:t>
            </a:r>
          </a:p>
        </p:txBody>
      </p:sp>
      <p:pic>
        <p:nvPicPr>
          <p:cNvPr id="6" name="Picture 5">
            <a:extLst>
              <a:ext uri="{FF2B5EF4-FFF2-40B4-BE49-F238E27FC236}">
                <a16:creationId xmlns:a16="http://schemas.microsoft.com/office/drawing/2014/main" id="{70DC4B2F-6A3E-4478-2303-6B4C7CCB8C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755" y="2435873"/>
            <a:ext cx="10185742" cy="3337849"/>
          </a:xfrm>
          <a:prstGeom prst="rect">
            <a:avLst/>
          </a:prstGeom>
        </p:spPr>
      </p:pic>
    </p:spTree>
    <p:extLst>
      <p:ext uri="{BB962C8B-B14F-4D97-AF65-F5344CB8AC3E}">
        <p14:creationId xmlns:p14="http://schemas.microsoft.com/office/powerpoint/2010/main" val="37055445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443883" y="186429"/>
            <a:ext cx="10892901" cy="630315"/>
          </a:xfrm>
        </p:spPr>
        <p:txBody>
          <a:bodyPr>
            <a:noAutofit/>
          </a:bodyPr>
          <a:lstStyle/>
          <a:p>
            <a:pPr>
              <a:lnSpc>
                <a:spcPct val="150000"/>
              </a:lnSpc>
            </a:pP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r>
              <a:rPr lang="en-US" sz="2800" dirty="0">
                <a:solidFill>
                  <a:srgbClr val="0070C0"/>
                </a:solidFill>
                <a:latin typeface="Times New Roman" panose="02020603050405020304" pitchFamily="18" charset="0"/>
                <a:cs typeface="Times New Roman" panose="02020603050405020304" pitchFamily="18" charset="0"/>
              </a:rPr>
              <a:t>The relation between Sensitivity, Specificity, FPR, and Threshold:</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443883" y="816744"/>
            <a:ext cx="11620870" cy="5921407"/>
          </a:xfrm>
        </p:spPr>
        <p:txBody>
          <a:bodyPr>
            <a:noAutofit/>
          </a:bodyPr>
          <a:lstStyle/>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Sensitivity and Specificity are inversely proportional to each other. So when we increase </a:t>
            </a:r>
            <a:r>
              <a:rPr lang="en-US" sz="1800" dirty="0">
                <a:solidFill>
                  <a:srgbClr val="0070C0"/>
                </a:solidFill>
                <a:latin typeface="Times New Roman" panose="02020603050405020304" pitchFamily="18" charset="0"/>
                <a:cs typeface="Times New Roman" panose="02020603050405020304" pitchFamily="18" charset="0"/>
              </a:rPr>
              <a:t>Sensitivity, Specificity decreases</a:t>
            </a:r>
            <a:r>
              <a:rPr lang="en-US" sz="1800" dirty="0">
                <a:latin typeface="Times New Roman" panose="02020603050405020304" pitchFamily="18" charset="0"/>
                <a:cs typeface="Times New Roman" panose="02020603050405020304" pitchFamily="18" charset="0"/>
              </a:rPr>
              <a:t>, and vice versa.</a:t>
            </a:r>
          </a:p>
          <a:p>
            <a:pPr algn="just">
              <a:lnSpc>
                <a:spcPct val="150000"/>
              </a:lnSpc>
            </a:pPr>
            <a:r>
              <a:rPr lang="en-US" sz="1800" dirty="0">
                <a:latin typeface="Times New Roman" panose="02020603050405020304" pitchFamily="18" charset="0"/>
                <a:cs typeface="Times New Roman" panose="02020603050405020304" pitchFamily="18" charset="0"/>
              </a:rPr>
              <a:t>	Sensitivity⬆️, Specificity⬇️ </a:t>
            </a:r>
          </a:p>
          <a:p>
            <a:pPr algn="just">
              <a:lnSpc>
                <a:spcPct val="150000"/>
              </a:lnSpc>
            </a:pPr>
            <a:r>
              <a:rPr lang="en-US" sz="1800" dirty="0">
                <a:latin typeface="Times New Roman" panose="02020603050405020304" pitchFamily="18" charset="0"/>
                <a:cs typeface="Times New Roman" panose="02020603050405020304" pitchFamily="18" charset="0"/>
              </a:rPr>
              <a:t>	Sensitivity⬇️, Specificity⬆️</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When we </a:t>
            </a:r>
            <a:r>
              <a:rPr lang="en-US" sz="1800" dirty="0">
                <a:solidFill>
                  <a:srgbClr val="0070C0"/>
                </a:solidFill>
                <a:latin typeface="Times New Roman" panose="02020603050405020304" pitchFamily="18" charset="0"/>
                <a:cs typeface="Times New Roman" panose="02020603050405020304" pitchFamily="18" charset="0"/>
              </a:rPr>
              <a:t>decrease the threshold</a:t>
            </a:r>
            <a:r>
              <a:rPr lang="en-US" sz="1800" dirty="0">
                <a:latin typeface="Times New Roman" panose="02020603050405020304" pitchFamily="18" charset="0"/>
                <a:cs typeface="Times New Roman" panose="02020603050405020304" pitchFamily="18" charset="0"/>
              </a:rPr>
              <a:t>, we get more </a:t>
            </a:r>
            <a:r>
              <a:rPr lang="en-US" sz="1800" dirty="0">
                <a:solidFill>
                  <a:srgbClr val="0070C0"/>
                </a:solidFill>
                <a:latin typeface="Times New Roman" panose="02020603050405020304" pitchFamily="18" charset="0"/>
                <a:cs typeface="Times New Roman" panose="02020603050405020304" pitchFamily="18" charset="0"/>
              </a:rPr>
              <a:t>positive values </a:t>
            </a:r>
            <a:r>
              <a:rPr lang="en-US" sz="1800" dirty="0">
                <a:latin typeface="Times New Roman" panose="02020603050405020304" pitchFamily="18" charset="0"/>
                <a:cs typeface="Times New Roman" panose="02020603050405020304" pitchFamily="18" charset="0"/>
              </a:rPr>
              <a:t>thus it </a:t>
            </a:r>
            <a:r>
              <a:rPr lang="en-US" sz="1800" dirty="0">
                <a:solidFill>
                  <a:srgbClr val="0070C0"/>
                </a:solidFill>
                <a:latin typeface="Times New Roman" panose="02020603050405020304" pitchFamily="18" charset="0"/>
                <a:cs typeface="Times New Roman" panose="02020603050405020304" pitchFamily="18" charset="0"/>
              </a:rPr>
              <a:t>increases the sensitivity and decreasing the specificity.</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Similarly, when we </a:t>
            </a:r>
            <a:r>
              <a:rPr lang="en-US" sz="1800" dirty="0">
                <a:solidFill>
                  <a:srgbClr val="0070C0"/>
                </a:solidFill>
                <a:latin typeface="Times New Roman" panose="02020603050405020304" pitchFamily="18" charset="0"/>
                <a:cs typeface="Times New Roman" panose="02020603050405020304" pitchFamily="18" charset="0"/>
              </a:rPr>
              <a:t>increase the threshold</a:t>
            </a:r>
            <a:r>
              <a:rPr lang="en-US" sz="1800" dirty="0">
                <a:latin typeface="Times New Roman" panose="02020603050405020304" pitchFamily="18" charset="0"/>
                <a:cs typeface="Times New Roman" panose="02020603050405020304" pitchFamily="18" charset="0"/>
              </a:rPr>
              <a:t>, we get more </a:t>
            </a:r>
            <a:r>
              <a:rPr lang="en-US" sz="1800" dirty="0">
                <a:solidFill>
                  <a:srgbClr val="0070C0"/>
                </a:solidFill>
                <a:latin typeface="Times New Roman" panose="02020603050405020304" pitchFamily="18" charset="0"/>
                <a:cs typeface="Times New Roman" panose="02020603050405020304" pitchFamily="18" charset="0"/>
              </a:rPr>
              <a:t>negative values </a:t>
            </a:r>
            <a:r>
              <a:rPr lang="en-US" sz="1800" dirty="0">
                <a:latin typeface="Times New Roman" panose="02020603050405020304" pitchFamily="18" charset="0"/>
                <a:cs typeface="Times New Roman" panose="02020603050405020304" pitchFamily="18" charset="0"/>
              </a:rPr>
              <a:t>thus we get </a:t>
            </a:r>
            <a:r>
              <a:rPr lang="en-US" sz="1800" dirty="0">
                <a:solidFill>
                  <a:srgbClr val="0070C0"/>
                </a:solidFill>
                <a:latin typeface="Times New Roman" panose="02020603050405020304" pitchFamily="18" charset="0"/>
                <a:cs typeface="Times New Roman" panose="02020603050405020304" pitchFamily="18" charset="0"/>
              </a:rPr>
              <a:t>higher specificity </a:t>
            </a:r>
            <a:r>
              <a:rPr lang="en-US" sz="1800" dirty="0">
                <a:latin typeface="Times New Roman" panose="02020603050405020304" pitchFamily="18" charset="0"/>
                <a:cs typeface="Times New Roman" panose="02020603050405020304" pitchFamily="18" charset="0"/>
              </a:rPr>
              <a:t>and </a:t>
            </a:r>
            <a:r>
              <a:rPr lang="en-US" sz="1800" dirty="0">
                <a:solidFill>
                  <a:srgbClr val="0070C0"/>
                </a:solidFill>
                <a:latin typeface="Times New Roman" panose="02020603050405020304" pitchFamily="18" charset="0"/>
                <a:cs typeface="Times New Roman" panose="02020603050405020304" pitchFamily="18" charset="0"/>
              </a:rPr>
              <a:t>lower sensitivity</a:t>
            </a:r>
            <a:r>
              <a:rPr lang="en-US" sz="1800" dirty="0">
                <a:latin typeface="Times New Roman" panose="02020603050405020304" pitchFamily="18" charset="0"/>
                <a:cs typeface="Times New Roman" panose="02020603050405020304" pitchFamily="18" charset="0"/>
              </a:rPr>
              <a:t>.</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As we know FPR is 1 - specificity. So when we increase TPR, FPR also increases and vice versa.</a:t>
            </a:r>
          </a:p>
          <a:p>
            <a:pPr algn="just">
              <a:lnSpc>
                <a:spcPct val="150000"/>
              </a:lnSpc>
            </a:pPr>
            <a:r>
              <a:rPr lang="en-US" sz="1800" dirty="0">
                <a:latin typeface="Times New Roman" panose="02020603050405020304" pitchFamily="18" charset="0"/>
                <a:cs typeface="Times New Roman" panose="02020603050405020304" pitchFamily="18" charset="0"/>
              </a:rPr>
              <a:t>	TPR⬆️, FPR⬆️ </a:t>
            </a:r>
          </a:p>
          <a:p>
            <a:pPr algn="just">
              <a:lnSpc>
                <a:spcPct val="150000"/>
              </a:lnSpc>
            </a:pPr>
            <a:r>
              <a:rPr lang="en-US" sz="1800" dirty="0">
                <a:latin typeface="Times New Roman" panose="02020603050405020304" pitchFamily="18" charset="0"/>
                <a:cs typeface="Times New Roman" panose="02020603050405020304" pitchFamily="18" charset="0"/>
              </a:rPr>
              <a:t>	and TPR⬇️, FPR⬇️</a:t>
            </a:r>
          </a:p>
          <a:p>
            <a:pPr algn="just">
              <a:lnSpc>
                <a:spcPct val="100000"/>
              </a:lnSpc>
            </a:pPr>
            <a:r>
              <a:rPr lang="en-US" sz="1800" dirty="0">
                <a:latin typeface="Times New Roman" panose="02020603050405020304" pitchFamily="18" charset="0"/>
                <a:cs typeface="Times New Roman" panose="02020603050405020304" pitchFamily="18" charset="0"/>
              </a:rPr>
              <a:t>Link: </a:t>
            </a:r>
            <a:r>
              <a:rPr lang="en-US" sz="1800" dirty="0">
                <a:latin typeface="Times New Roman" panose="02020603050405020304" pitchFamily="18" charset="0"/>
                <a:cs typeface="Times New Roman" panose="02020603050405020304" pitchFamily="18" charset="0"/>
                <a:hlinkClick r:id="rId2"/>
              </a:rPr>
              <a:t>https://towardsdatascience.com/understanding-auc-roc-curve-68b2303cc9c5</a:t>
            </a: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marL="285750" indent="-285750" algn="just">
              <a:lnSpc>
                <a:spcPct val="100000"/>
              </a:lnSpc>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marL="285750" indent="-285750" algn="just">
              <a:lnSpc>
                <a:spcPct val="100000"/>
              </a:lnSpc>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3603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719091" y="314495"/>
            <a:ext cx="10525957" cy="644293"/>
          </a:xfrm>
        </p:spPr>
        <p:txBody>
          <a:bodyPr>
            <a:normAutofit fontScale="90000"/>
          </a:bodyPr>
          <a:lstStyle/>
          <a:p>
            <a:pPr>
              <a:lnSpc>
                <a:spcPct val="150000"/>
              </a:lnSpc>
            </a:pPr>
            <a:r>
              <a:rPr lang="en-US" sz="2800" dirty="0">
                <a:latin typeface="Times New Roman" panose="02020603050405020304" pitchFamily="18" charset="0"/>
                <a:cs typeface="Times New Roman" panose="02020603050405020304" pitchFamily="18" charset="0"/>
              </a:rPr>
              <a:t>Which of the following is a regression task? </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1524000" y="1038688"/>
            <a:ext cx="9144000" cy="5335480"/>
          </a:xfrm>
        </p:spPr>
        <p:txBody>
          <a:bodyPr>
            <a:noAutofit/>
          </a:bodyPr>
          <a:lstStyle/>
          <a:p>
            <a:pPr marL="342900" indent="-34290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Predicting age of a person</a:t>
            </a:r>
          </a:p>
          <a:p>
            <a:pPr marL="342900" indent="-34290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Predicting nationality of a person</a:t>
            </a:r>
          </a:p>
          <a:p>
            <a:pPr marL="342900" indent="-34290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Predicting whether stock price of a company will increase tomorrow</a:t>
            </a:r>
          </a:p>
          <a:p>
            <a:pPr marL="342900" indent="-34290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Predicting whether a document is related to sighting of UFOs?</a:t>
            </a:r>
          </a:p>
        </p:txBody>
      </p:sp>
    </p:spTree>
    <p:extLst>
      <p:ext uri="{BB962C8B-B14F-4D97-AF65-F5344CB8AC3E}">
        <p14:creationId xmlns:p14="http://schemas.microsoft.com/office/powerpoint/2010/main" val="24383045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756821" y="127174"/>
            <a:ext cx="10525957" cy="520896"/>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Key benefits of Logistic regression</a:t>
            </a:r>
            <a:r>
              <a:rPr lang="en-US" sz="2800" dirty="0">
                <a:latin typeface="Times New Roman" panose="02020603050405020304" pitchFamily="18" charset="0"/>
                <a:cs typeface="Times New Roman" panose="02020603050405020304" pitchFamily="18" charset="0"/>
              </a:rPr>
              <a:t>:</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0" y="870012"/>
            <a:ext cx="12039600" cy="5860814"/>
          </a:xfrm>
        </p:spPr>
        <p:txBody>
          <a:bodyPr>
            <a:noAutofit/>
          </a:bodyPr>
          <a:lstStyle/>
          <a:p>
            <a:pPr algn="just" fontAlgn="base"/>
            <a:r>
              <a:rPr lang="en-US" sz="1800" b="1" i="0" dirty="0">
                <a:solidFill>
                  <a:srgbClr val="1E73BE"/>
                </a:solidFill>
                <a:effectLst/>
                <a:latin typeface="Times New Roman" panose="02020603050405020304" pitchFamily="18" charset="0"/>
                <a:cs typeface="Times New Roman" panose="02020603050405020304" pitchFamily="18" charset="0"/>
              </a:rPr>
              <a:t>1 Interpretable results:</a:t>
            </a:r>
          </a:p>
          <a:p>
            <a:pPr algn="just" fontAlgn="base"/>
            <a:r>
              <a:rPr lang="en-US" sz="1800" b="0" i="0" dirty="0">
                <a:solidFill>
                  <a:srgbClr val="000000"/>
                </a:solidFill>
                <a:effectLst/>
                <a:latin typeface="Times New Roman" panose="02020603050405020304" pitchFamily="18" charset="0"/>
                <a:cs typeface="Times New Roman" panose="02020603050405020304" pitchFamily="18" charset="0"/>
              </a:rPr>
              <a:t>Logistic regression models provide coefficients for each feature, indicating the direction and magnitude of the impact on the outcome variable. This makes it easy to interpret the results and understand the factors that are driving the predictions.</a:t>
            </a:r>
          </a:p>
          <a:p>
            <a:pPr algn="just" fontAlgn="base"/>
            <a:r>
              <a:rPr lang="en-US" sz="1800" b="1" i="0" dirty="0">
                <a:solidFill>
                  <a:srgbClr val="1E73BE"/>
                </a:solidFill>
                <a:effectLst/>
                <a:latin typeface="Times New Roman" panose="02020603050405020304" pitchFamily="18" charset="0"/>
                <a:cs typeface="Times New Roman" panose="02020603050405020304" pitchFamily="18" charset="0"/>
              </a:rPr>
              <a:t>2 Fast and efficient:</a:t>
            </a:r>
          </a:p>
          <a:p>
            <a:pPr algn="just" fontAlgn="base"/>
            <a:r>
              <a:rPr lang="en-US" sz="1800" b="0" i="0" dirty="0">
                <a:solidFill>
                  <a:srgbClr val="000000"/>
                </a:solidFill>
                <a:effectLst/>
                <a:latin typeface="Times New Roman" panose="02020603050405020304" pitchFamily="18" charset="0"/>
                <a:cs typeface="Times New Roman" panose="02020603050405020304" pitchFamily="18" charset="0"/>
              </a:rPr>
              <a:t>Logistic regression is a relatively simple algorithm and can be trained quickly on large datasets. It is also computationally efficient and can be used to make predictions in real-time.</a:t>
            </a:r>
          </a:p>
          <a:p>
            <a:pPr algn="just" fontAlgn="base"/>
            <a:r>
              <a:rPr lang="en-US" sz="1800" b="1" i="0" dirty="0">
                <a:solidFill>
                  <a:srgbClr val="1E73BE"/>
                </a:solidFill>
                <a:effectLst/>
                <a:latin typeface="Times New Roman" panose="02020603050405020304" pitchFamily="18" charset="0"/>
                <a:cs typeface="Times New Roman" panose="02020603050405020304" pitchFamily="18" charset="0"/>
              </a:rPr>
              <a:t>3 Robust to noise:</a:t>
            </a:r>
          </a:p>
          <a:p>
            <a:pPr algn="just" fontAlgn="base"/>
            <a:r>
              <a:rPr lang="en-US" sz="1800" b="0" i="0" dirty="0">
                <a:solidFill>
                  <a:srgbClr val="000000"/>
                </a:solidFill>
                <a:effectLst/>
                <a:latin typeface="Times New Roman" panose="02020603050405020304" pitchFamily="18" charset="0"/>
                <a:cs typeface="Times New Roman" panose="02020603050405020304" pitchFamily="18" charset="0"/>
              </a:rPr>
              <a:t>Logistic regression is less susceptible to overfitting than other machine learning algorithms. This is because it has a simpler hypothesis space and fewer parameters to estimate.</a:t>
            </a:r>
          </a:p>
          <a:p>
            <a:pPr algn="just" fontAlgn="base"/>
            <a:r>
              <a:rPr lang="en-US" sz="1800" b="1" i="0" dirty="0">
                <a:solidFill>
                  <a:srgbClr val="1E73BE"/>
                </a:solidFill>
                <a:effectLst/>
                <a:latin typeface="Times New Roman" panose="02020603050405020304" pitchFamily="18" charset="0"/>
                <a:cs typeface="Times New Roman" panose="02020603050405020304" pitchFamily="18" charset="0"/>
              </a:rPr>
              <a:t>4 Can handle both binary and continuous variables:</a:t>
            </a:r>
          </a:p>
          <a:p>
            <a:pPr algn="just" fontAlgn="base"/>
            <a:r>
              <a:rPr lang="en-US" sz="1800" b="0" i="0" dirty="0">
                <a:solidFill>
                  <a:srgbClr val="000000"/>
                </a:solidFill>
                <a:effectLst/>
                <a:latin typeface="Times New Roman" panose="02020603050405020304" pitchFamily="18" charset="0"/>
                <a:cs typeface="Times New Roman" panose="02020603050405020304" pitchFamily="18" charset="0"/>
              </a:rPr>
              <a:t>Logistic regression can handle both categorical (binary) and continuous variables, making it a versatile tool for a wide range of applications.</a:t>
            </a:r>
          </a:p>
          <a:p>
            <a:pPr algn="just" fontAlgn="base"/>
            <a:r>
              <a:rPr lang="en-US" sz="1800" b="1" i="0" dirty="0">
                <a:solidFill>
                  <a:srgbClr val="1E73BE"/>
                </a:solidFill>
                <a:effectLst/>
                <a:latin typeface="Times New Roman" panose="02020603050405020304" pitchFamily="18" charset="0"/>
                <a:cs typeface="Times New Roman" panose="02020603050405020304" pitchFamily="18" charset="0"/>
              </a:rPr>
              <a:t>4.5 Works well with small datasets:</a:t>
            </a:r>
          </a:p>
          <a:p>
            <a:pPr algn="just" fontAlgn="base"/>
            <a:r>
              <a:rPr lang="en-US" sz="1800" b="0" i="0" dirty="0">
                <a:solidFill>
                  <a:srgbClr val="000000"/>
                </a:solidFill>
                <a:effectLst/>
                <a:latin typeface="Times New Roman" panose="02020603050405020304" pitchFamily="18" charset="0"/>
                <a:cs typeface="Times New Roman" panose="02020603050405020304" pitchFamily="18" charset="0"/>
              </a:rPr>
              <a:t>Logistic regression can be used to model small datasets and still produce accurate predictions.</a:t>
            </a:r>
          </a:p>
          <a:p>
            <a:pPr algn="just" fontAlgn="base"/>
            <a:r>
              <a:rPr lang="en-US" sz="1800" b="1" i="0" dirty="0">
                <a:solidFill>
                  <a:srgbClr val="1E73BE"/>
                </a:solidFill>
                <a:effectLst/>
                <a:latin typeface="Times New Roman" panose="02020603050405020304" pitchFamily="18" charset="0"/>
                <a:cs typeface="Times New Roman" panose="02020603050405020304" pitchFamily="18" charset="0"/>
              </a:rPr>
              <a:t>4.6 Can be regularized:</a:t>
            </a:r>
          </a:p>
          <a:p>
            <a:pPr algn="just" fontAlgn="base"/>
            <a:r>
              <a:rPr lang="en-US" sz="1800" b="0" i="0" dirty="0">
                <a:solidFill>
                  <a:srgbClr val="000000"/>
                </a:solidFill>
                <a:effectLst/>
                <a:latin typeface="Times New Roman" panose="02020603050405020304" pitchFamily="18" charset="0"/>
                <a:cs typeface="Times New Roman" panose="02020603050405020304" pitchFamily="18" charset="0"/>
              </a:rPr>
              <a:t>Logistic regression can be regularized to prevent overfitting and improve generalization performance.</a:t>
            </a:r>
          </a:p>
          <a:p>
            <a:pPr algn="just">
              <a:lnSpc>
                <a:spcPct val="150000"/>
              </a:lnSpc>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00170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27174"/>
            <a:ext cx="10217458" cy="426129"/>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Assumptions of the Logistic Regression:</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0" y="790112"/>
            <a:ext cx="12039600" cy="5940714"/>
          </a:xfrm>
        </p:spPr>
        <p:txBody>
          <a:bodyPr>
            <a:noAutofit/>
          </a:bodyPr>
          <a:lstStyle/>
          <a:p>
            <a:pPr algn="just" fontAlgn="base">
              <a:lnSpc>
                <a:spcPct val="100000"/>
              </a:lnSpc>
            </a:pPr>
            <a:r>
              <a:rPr lang="en-US" sz="1600" b="1" i="0" dirty="0">
                <a:solidFill>
                  <a:srgbClr val="1E73BE"/>
                </a:solidFill>
                <a:effectLst/>
                <a:latin typeface="Times New Roman" panose="02020603050405020304" pitchFamily="18" charset="0"/>
                <a:cs typeface="Times New Roman" panose="02020603050405020304" pitchFamily="18" charset="0"/>
              </a:rPr>
              <a:t>1. </a:t>
            </a:r>
            <a:r>
              <a:rPr lang="en-US" sz="1800" b="1" i="0" dirty="0">
                <a:solidFill>
                  <a:srgbClr val="1E73BE"/>
                </a:solidFill>
                <a:effectLst/>
                <a:latin typeface="Times New Roman" panose="02020603050405020304" pitchFamily="18" charset="0"/>
                <a:cs typeface="Times New Roman" panose="02020603050405020304" pitchFamily="18" charset="0"/>
              </a:rPr>
              <a:t>Linearity of the logit: </a:t>
            </a:r>
            <a:r>
              <a:rPr lang="en-US" sz="1800" b="0" i="0" dirty="0">
                <a:solidFill>
                  <a:srgbClr val="000000"/>
                </a:solidFill>
                <a:effectLst/>
                <a:latin typeface="Times New Roman" panose="02020603050405020304" pitchFamily="18" charset="0"/>
                <a:cs typeface="Times New Roman" panose="02020603050405020304" pitchFamily="18" charset="0"/>
              </a:rPr>
              <a:t>Logistic regression assumes that the logit of the outcome variable is a linear combination of the predictor variables. This means that the relationship between the predictors and the outcome is log-linear.</a:t>
            </a:r>
          </a:p>
          <a:p>
            <a:pPr algn="just" fontAlgn="base">
              <a:lnSpc>
                <a:spcPct val="100000"/>
              </a:lnSpc>
            </a:pPr>
            <a:r>
              <a:rPr lang="en-US" sz="1800" b="1" i="0" dirty="0">
                <a:solidFill>
                  <a:srgbClr val="1E73BE"/>
                </a:solidFill>
                <a:effectLst/>
                <a:latin typeface="Times New Roman" panose="02020603050405020304" pitchFamily="18" charset="0"/>
                <a:cs typeface="Times New Roman" panose="02020603050405020304" pitchFamily="18" charset="0"/>
              </a:rPr>
              <a:t>2. Independence of errors: </a:t>
            </a:r>
            <a:r>
              <a:rPr lang="en-US" sz="1800" b="0" i="0" dirty="0">
                <a:solidFill>
                  <a:srgbClr val="000000"/>
                </a:solidFill>
                <a:effectLst/>
                <a:latin typeface="Times New Roman" panose="02020603050405020304" pitchFamily="18" charset="0"/>
                <a:cs typeface="Times New Roman" panose="02020603050405020304" pitchFamily="18" charset="0"/>
              </a:rPr>
              <a:t>The errors in logistic regression should be independent of each other, which means that there should be no correlation between the errors in the model. This assumption is important because correlated errors can bias the estimates of the model parameters.</a:t>
            </a:r>
          </a:p>
          <a:p>
            <a:pPr algn="just" fontAlgn="base">
              <a:lnSpc>
                <a:spcPct val="100000"/>
              </a:lnSpc>
            </a:pPr>
            <a:r>
              <a:rPr lang="en-US" sz="1800" b="1" dirty="0">
                <a:solidFill>
                  <a:srgbClr val="1E73BE"/>
                </a:solidFill>
                <a:latin typeface="Times New Roman" panose="02020603050405020304" pitchFamily="18" charset="0"/>
                <a:cs typeface="Times New Roman" panose="02020603050405020304" pitchFamily="18" charset="0"/>
              </a:rPr>
              <a:t>3</a:t>
            </a:r>
            <a:r>
              <a:rPr lang="en-US" sz="1800" b="1" i="0" dirty="0">
                <a:solidFill>
                  <a:srgbClr val="1E73BE"/>
                </a:solidFill>
                <a:effectLst/>
                <a:latin typeface="Times New Roman" panose="02020603050405020304" pitchFamily="18" charset="0"/>
                <a:cs typeface="Times New Roman" panose="02020603050405020304" pitchFamily="18" charset="0"/>
              </a:rPr>
              <a:t>. Absence of multicollinearity: </a:t>
            </a:r>
            <a:r>
              <a:rPr lang="en-US" sz="1800" b="0" i="0" dirty="0">
                <a:solidFill>
                  <a:srgbClr val="000000"/>
                </a:solidFill>
                <a:effectLst/>
                <a:latin typeface="Times New Roman" panose="02020603050405020304" pitchFamily="18" charset="0"/>
                <a:cs typeface="Times New Roman" panose="02020603050405020304" pitchFamily="18" charset="0"/>
              </a:rPr>
              <a:t>Logistic regression assumes that there is no high correlation between the predictor variables. This is because multicollinearity can lead to unstable estimates of the model parameters.</a:t>
            </a:r>
          </a:p>
          <a:p>
            <a:pPr algn="just" fontAlgn="base">
              <a:lnSpc>
                <a:spcPct val="100000"/>
              </a:lnSpc>
            </a:pPr>
            <a:r>
              <a:rPr lang="en-US" sz="1800" b="1" i="0" dirty="0">
                <a:solidFill>
                  <a:srgbClr val="1E73BE"/>
                </a:solidFill>
                <a:effectLst/>
                <a:latin typeface="Times New Roman" panose="02020603050405020304" pitchFamily="18" charset="0"/>
                <a:cs typeface="Times New Roman" panose="02020603050405020304" pitchFamily="18" charset="0"/>
              </a:rPr>
              <a:t>4. No outliers: </a:t>
            </a:r>
            <a:r>
              <a:rPr lang="en-US" sz="1800" b="0" i="0" dirty="0">
                <a:solidFill>
                  <a:srgbClr val="000000"/>
                </a:solidFill>
                <a:effectLst/>
                <a:latin typeface="Times New Roman" panose="02020603050405020304" pitchFamily="18" charset="0"/>
                <a:cs typeface="Times New Roman" panose="02020603050405020304" pitchFamily="18" charset="0"/>
              </a:rPr>
              <a:t>Outliers in the data can have a disproportionate impact on the estimates of the model parameters. Therefore, logistic regression assumes that there are no outliers in the data.</a:t>
            </a:r>
          </a:p>
          <a:p>
            <a:pPr algn="just" fontAlgn="base">
              <a:lnSpc>
                <a:spcPct val="100000"/>
              </a:lnSpc>
            </a:pPr>
            <a:r>
              <a:rPr lang="en-US" sz="1800" b="1" i="0" dirty="0">
                <a:solidFill>
                  <a:srgbClr val="1E73BE"/>
                </a:solidFill>
                <a:effectLst/>
                <a:latin typeface="Times New Roman" panose="02020603050405020304" pitchFamily="18" charset="0"/>
                <a:cs typeface="Times New Roman" panose="02020603050405020304" pitchFamily="18" charset="0"/>
              </a:rPr>
              <a:t>5. Large sample size: </a:t>
            </a:r>
            <a:r>
              <a:rPr lang="en-US" sz="1800" b="0" i="0" dirty="0">
                <a:solidFill>
                  <a:srgbClr val="000000"/>
                </a:solidFill>
                <a:effectLst/>
                <a:latin typeface="Times New Roman" panose="02020603050405020304" pitchFamily="18" charset="0"/>
                <a:cs typeface="Times New Roman" panose="02020603050405020304" pitchFamily="18" charset="0"/>
              </a:rPr>
              <a:t>Logistic regression assumes that the sample size is large enough to estimate the model parameters accurately. As a rule of thumb, the sample size should be at least ten times the number of predictor variables.</a:t>
            </a:r>
          </a:p>
          <a:p>
            <a:pPr algn="just" fontAlgn="base">
              <a:lnSpc>
                <a:spcPct val="100000"/>
              </a:lnSpc>
            </a:pPr>
            <a:r>
              <a:rPr lang="en-US" sz="1800" b="1" i="0" dirty="0">
                <a:solidFill>
                  <a:srgbClr val="1E73BE"/>
                </a:solidFill>
                <a:effectLst/>
                <a:latin typeface="Times New Roman" panose="02020603050405020304" pitchFamily="18" charset="0"/>
                <a:cs typeface="Times New Roman" panose="02020603050405020304" pitchFamily="18" charset="0"/>
              </a:rPr>
              <a:t>6. Binary outcome: </a:t>
            </a:r>
            <a:r>
              <a:rPr lang="en-US" sz="1800" b="0" i="0" dirty="0">
                <a:solidFill>
                  <a:srgbClr val="000000"/>
                </a:solidFill>
                <a:effectLst/>
                <a:latin typeface="Times New Roman" panose="02020603050405020304" pitchFamily="18" charset="0"/>
                <a:cs typeface="Times New Roman" panose="02020603050405020304" pitchFamily="18" charset="0"/>
              </a:rPr>
              <a:t>Logistic regression is designed for binary outcomes, where the response variable takes on one of two possible values. If the outcome variable is continuous, then linear regression is a more appropriate model.</a:t>
            </a:r>
          </a:p>
          <a:p>
            <a:pPr algn="just" fontAlgn="base">
              <a:lnSpc>
                <a:spcPct val="100000"/>
              </a:lnSpc>
            </a:pPr>
            <a:r>
              <a:rPr lang="en-US" sz="1800" b="1" i="0" dirty="0">
                <a:solidFill>
                  <a:srgbClr val="1E73BE"/>
                </a:solidFill>
                <a:effectLst/>
                <a:latin typeface="Times New Roman" panose="02020603050405020304" pitchFamily="18" charset="0"/>
                <a:cs typeface="Times New Roman" panose="02020603050405020304" pitchFamily="18" charset="0"/>
              </a:rPr>
              <a:t>7. No perfect separation: </a:t>
            </a:r>
            <a:r>
              <a:rPr lang="en-US" sz="1800" b="0" i="0" dirty="0">
                <a:solidFill>
                  <a:srgbClr val="000000"/>
                </a:solidFill>
                <a:effectLst/>
                <a:latin typeface="Times New Roman" panose="02020603050405020304" pitchFamily="18" charset="0"/>
                <a:cs typeface="Times New Roman" panose="02020603050405020304" pitchFamily="18" charset="0"/>
              </a:rPr>
              <a:t>Logistic regression assumes that there is no perfect separation in the data, which means that there is no combination of predictor variables that can perfectly predict the outcome variable.</a:t>
            </a:r>
          </a:p>
          <a:p>
            <a:pPr algn="l" fontAlgn="base"/>
            <a:endParaRPr lang="en-US" sz="1600" dirty="0">
              <a:solidFill>
                <a:srgbClr val="000000"/>
              </a:solidFill>
              <a:latin typeface="Times New Roman" panose="02020603050405020304" pitchFamily="18" charset="0"/>
              <a:cs typeface="Times New Roman" panose="02020603050405020304" pitchFamily="18" charset="0"/>
            </a:endParaRPr>
          </a:p>
          <a:p>
            <a:pPr algn="l" fontAlgn="base"/>
            <a:endParaRPr lang="en-US" sz="1600" b="0" i="0" dirty="0">
              <a:solidFill>
                <a:srgbClr val="000000"/>
              </a:solidFill>
              <a:effectLst/>
              <a:latin typeface="Times New Roman" panose="02020603050405020304" pitchFamily="18" charset="0"/>
              <a:cs typeface="Times New Roman" panose="02020603050405020304" pitchFamily="18" charset="0"/>
            </a:endParaRPr>
          </a:p>
          <a:p>
            <a:pPr algn="just" fontAlgn="base"/>
            <a:endParaRPr lang="en-US" sz="1600" b="1" i="0" dirty="0">
              <a:solidFill>
                <a:srgbClr val="1E73BE"/>
              </a:solidFill>
              <a:effectLst/>
              <a:latin typeface="Times New Roman" panose="02020603050405020304" pitchFamily="18" charset="0"/>
              <a:cs typeface="Times New Roman" panose="02020603050405020304" pitchFamily="18" charset="0"/>
            </a:endParaRPr>
          </a:p>
          <a:p>
            <a:pPr algn="just">
              <a:lnSpc>
                <a:spcPct val="150000"/>
              </a:lnSpc>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75070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239696"/>
            <a:ext cx="10217458" cy="648071"/>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Challenges and limitations of logistic Regression:</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594803" y="887767"/>
            <a:ext cx="10752338" cy="5612240"/>
          </a:xfrm>
        </p:spPr>
        <p:txBody>
          <a:bodyPr>
            <a:noAutofit/>
          </a:bodyPr>
          <a:lstStyle/>
          <a:p>
            <a:pPr marL="342900" indent="-342900" algn="just" fontAlgn="base">
              <a:lnSpc>
                <a:spcPct val="150000"/>
              </a:lnSpc>
              <a:buFont typeface="+mj-lt"/>
              <a:buAutoNum type="arabicPeriod"/>
            </a:pPr>
            <a:r>
              <a:rPr lang="en-US" sz="1800" b="1" i="0" dirty="0">
                <a:solidFill>
                  <a:srgbClr val="1E73BE"/>
                </a:solidFill>
                <a:effectLst/>
                <a:latin typeface="Times New Roman" panose="02020603050405020304" pitchFamily="18" charset="0"/>
                <a:cs typeface="Times New Roman" panose="02020603050405020304" pitchFamily="18" charset="0"/>
              </a:rPr>
              <a:t>Linearity Assumption: </a:t>
            </a:r>
            <a:r>
              <a:rPr lang="en-US" sz="1800" b="0" i="0" dirty="0">
                <a:solidFill>
                  <a:srgbClr val="000000"/>
                </a:solidFill>
                <a:effectLst/>
                <a:latin typeface="Times New Roman" panose="02020603050405020304" pitchFamily="18" charset="0"/>
                <a:cs typeface="Times New Roman" panose="02020603050405020304" pitchFamily="18" charset="0"/>
              </a:rPr>
              <a:t>Logistic regression assumes that the relationship between the independent variables and the log odds of the dependent variable is linear. If this assumption is not met, the model may produce biased or inaccurate results.</a:t>
            </a:r>
          </a:p>
          <a:p>
            <a:pPr marL="342900" indent="-342900" algn="just" fontAlgn="base">
              <a:lnSpc>
                <a:spcPct val="150000"/>
              </a:lnSpc>
              <a:buFont typeface="+mj-lt"/>
              <a:buAutoNum type="arabicPeriod" startAt="2"/>
            </a:pPr>
            <a:r>
              <a:rPr lang="en-US" sz="1800" b="1" i="0" dirty="0">
                <a:solidFill>
                  <a:srgbClr val="1E73BE"/>
                </a:solidFill>
                <a:effectLst/>
                <a:latin typeface="Times New Roman" panose="02020603050405020304" pitchFamily="18" charset="0"/>
                <a:cs typeface="Times New Roman" panose="02020603050405020304" pitchFamily="18" charset="0"/>
              </a:rPr>
              <a:t>Overfitting: </a:t>
            </a:r>
            <a:r>
              <a:rPr lang="en-US" sz="1800" b="0" i="0" dirty="0">
                <a:solidFill>
                  <a:srgbClr val="000000"/>
                </a:solidFill>
                <a:effectLst/>
                <a:latin typeface="Times New Roman" panose="02020603050405020304" pitchFamily="18" charset="0"/>
                <a:cs typeface="Times New Roman" panose="02020603050405020304" pitchFamily="18" charset="0"/>
              </a:rPr>
              <a:t>Logistic regression models can overfit the data, meaning they fit the noise rather than the underlying signal. This can lead to poor performance on new, unseen data.</a:t>
            </a:r>
          </a:p>
          <a:p>
            <a:pPr marL="342900" indent="-342900" algn="just" fontAlgn="base">
              <a:lnSpc>
                <a:spcPct val="150000"/>
              </a:lnSpc>
              <a:buFont typeface="+mj-lt"/>
              <a:buAutoNum type="arabicPeriod" startAt="2"/>
            </a:pPr>
            <a:r>
              <a:rPr lang="en-US" sz="1800" b="1" i="0" dirty="0">
                <a:solidFill>
                  <a:srgbClr val="1E73BE"/>
                </a:solidFill>
                <a:effectLst/>
                <a:latin typeface="Times New Roman" panose="02020603050405020304" pitchFamily="18" charset="0"/>
                <a:cs typeface="Times New Roman" panose="02020603050405020304" pitchFamily="18" charset="0"/>
              </a:rPr>
              <a:t>Multicollinearity: </a:t>
            </a:r>
            <a:r>
              <a:rPr lang="en-US" sz="1800" b="0" i="0" dirty="0">
                <a:solidFill>
                  <a:srgbClr val="000000"/>
                </a:solidFill>
                <a:effectLst/>
                <a:latin typeface="Times New Roman" panose="02020603050405020304" pitchFamily="18" charset="0"/>
                <a:cs typeface="Times New Roman" panose="02020603050405020304" pitchFamily="18" charset="0"/>
              </a:rPr>
              <a:t>If the independent variables in the model are highly correlated with each other, this can lead to unstable estimates and difficulty interpreting the results.</a:t>
            </a:r>
          </a:p>
          <a:p>
            <a:pPr marL="342900" indent="-342900" algn="just" fontAlgn="base">
              <a:lnSpc>
                <a:spcPct val="150000"/>
              </a:lnSpc>
              <a:buFont typeface="+mj-lt"/>
              <a:buAutoNum type="arabicPeriod" startAt="2"/>
            </a:pPr>
            <a:r>
              <a:rPr lang="en-US" sz="1800" b="1" i="0" dirty="0">
                <a:solidFill>
                  <a:srgbClr val="1E73BE"/>
                </a:solidFill>
                <a:effectLst/>
                <a:latin typeface="Times New Roman" panose="02020603050405020304" pitchFamily="18" charset="0"/>
                <a:cs typeface="Times New Roman" panose="02020603050405020304" pitchFamily="18" charset="0"/>
              </a:rPr>
              <a:t> Outliers: </a:t>
            </a:r>
            <a:r>
              <a:rPr lang="en-US" sz="1800" b="0" i="0" dirty="0">
                <a:solidFill>
                  <a:srgbClr val="000000"/>
                </a:solidFill>
                <a:effectLst/>
                <a:latin typeface="Times New Roman" panose="02020603050405020304" pitchFamily="18" charset="0"/>
                <a:cs typeface="Times New Roman" panose="02020603050405020304" pitchFamily="18" charset="0"/>
              </a:rPr>
              <a:t>Logistic regression models can be sensitive to outliers, which can distort the estimates and lead to inaccurate predictions.</a:t>
            </a:r>
          </a:p>
          <a:p>
            <a:pPr marL="342900" indent="-342900" algn="just" fontAlgn="base">
              <a:lnSpc>
                <a:spcPct val="150000"/>
              </a:lnSpc>
              <a:buFont typeface="+mj-lt"/>
              <a:buAutoNum type="arabicPeriod" startAt="2"/>
            </a:pPr>
            <a:r>
              <a:rPr lang="en-US" sz="1800" b="1" i="0" dirty="0">
                <a:solidFill>
                  <a:srgbClr val="1E73BE"/>
                </a:solidFill>
                <a:effectLst/>
                <a:latin typeface="Times New Roman" panose="02020603050405020304" pitchFamily="18" charset="0"/>
                <a:cs typeface="Times New Roman" panose="02020603050405020304" pitchFamily="18" charset="0"/>
              </a:rPr>
              <a:t> Imbalanced Classes: </a:t>
            </a:r>
            <a:r>
              <a:rPr lang="en-US" sz="1800" b="0" i="0" dirty="0">
                <a:solidFill>
                  <a:srgbClr val="000000"/>
                </a:solidFill>
                <a:effectLst/>
                <a:latin typeface="Times New Roman" panose="02020603050405020304" pitchFamily="18" charset="0"/>
                <a:cs typeface="Times New Roman" panose="02020603050405020304" pitchFamily="18" charset="0"/>
              </a:rPr>
              <a:t>When the classes in the dependent variable are imbalanced, meaning one class is much more prevalent than the other, logistic regression can produce biased results. This can be mitigated by using techniques such as undersampling or oversampling.</a:t>
            </a:r>
          </a:p>
          <a:p>
            <a:pPr algn="just" fontAlgn="base"/>
            <a:endParaRPr lang="en-US" sz="1800" b="1" i="0" dirty="0">
              <a:solidFill>
                <a:srgbClr val="1E73BE"/>
              </a:solidFill>
              <a:effectLst/>
              <a:latin typeface="Times New Roman" panose="02020603050405020304" pitchFamily="18" charset="0"/>
              <a:cs typeface="Times New Roman" panose="02020603050405020304" pitchFamily="18" charset="0"/>
            </a:endParaRPr>
          </a:p>
          <a:p>
            <a:pPr algn="just">
              <a:lnSpc>
                <a:spcPct val="150000"/>
              </a:lnSpc>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8323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239696"/>
            <a:ext cx="10217458" cy="648071"/>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Challenges and limitations of logistic Regression:</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754601" y="1074197"/>
            <a:ext cx="10592539" cy="5425809"/>
          </a:xfrm>
        </p:spPr>
        <p:txBody>
          <a:bodyPr>
            <a:noAutofit/>
          </a:bodyPr>
          <a:lstStyle/>
          <a:p>
            <a:pPr marL="342900" indent="-342900" algn="just" fontAlgn="base">
              <a:lnSpc>
                <a:spcPct val="150000"/>
              </a:lnSpc>
              <a:buFont typeface="+mj-lt"/>
              <a:buAutoNum type="arabicPeriod" startAt="6"/>
            </a:pPr>
            <a:r>
              <a:rPr lang="en-US" sz="1800" b="1" i="0" dirty="0">
                <a:solidFill>
                  <a:srgbClr val="1E73BE"/>
                </a:solidFill>
                <a:effectLst/>
                <a:latin typeface="Times New Roman" panose="02020603050405020304" pitchFamily="18" charset="0"/>
                <a:cs typeface="Times New Roman" panose="02020603050405020304" pitchFamily="18" charset="0"/>
              </a:rPr>
              <a:t>Model Interpretation: </a:t>
            </a:r>
            <a:r>
              <a:rPr lang="en-US" sz="1800" b="0" i="0" dirty="0">
                <a:solidFill>
                  <a:srgbClr val="000000"/>
                </a:solidFill>
                <a:effectLst/>
                <a:latin typeface="Times New Roman" panose="02020603050405020304" pitchFamily="18" charset="0"/>
                <a:cs typeface="Times New Roman" panose="02020603050405020304" pitchFamily="18" charset="0"/>
              </a:rPr>
              <a:t>Logistic regression can be challenging to interpret, particularly when there are multiple independent variables in the model. It can be difficult to determine which variables are most important in predicting the outcome.</a:t>
            </a:r>
          </a:p>
          <a:p>
            <a:pPr marL="342900" indent="-342900" algn="just" fontAlgn="base">
              <a:lnSpc>
                <a:spcPct val="150000"/>
              </a:lnSpc>
              <a:buFont typeface="+mj-lt"/>
              <a:buAutoNum type="arabicPeriod" startAt="6"/>
            </a:pPr>
            <a:r>
              <a:rPr lang="en-US" sz="1800" b="1" i="0" dirty="0">
                <a:solidFill>
                  <a:srgbClr val="1E73BE"/>
                </a:solidFill>
                <a:effectLst/>
                <a:latin typeface="Times New Roman" panose="02020603050405020304" pitchFamily="18" charset="0"/>
                <a:cs typeface="Times New Roman" panose="02020603050405020304" pitchFamily="18" charset="0"/>
              </a:rPr>
              <a:t>Limited Predictive Power: </a:t>
            </a:r>
            <a:r>
              <a:rPr lang="en-US" sz="1800" b="0" i="0" dirty="0">
                <a:solidFill>
                  <a:srgbClr val="000000"/>
                </a:solidFill>
                <a:effectLst/>
                <a:latin typeface="Times New Roman" panose="02020603050405020304" pitchFamily="18" charset="0"/>
                <a:cs typeface="Times New Roman" panose="02020603050405020304" pitchFamily="18" charset="0"/>
              </a:rPr>
              <a:t>Logistic regression is a linear model and may not capture complex nonlinear relationships between the independent variables and the dependent variable. In such cases, other machine learning algorithms such as decision trees or neural networks may be more appropriate.</a:t>
            </a:r>
          </a:p>
          <a:p>
            <a:pPr marL="342900" indent="-342900" algn="just" fontAlgn="base">
              <a:lnSpc>
                <a:spcPct val="150000"/>
              </a:lnSpc>
              <a:buFont typeface="+mj-lt"/>
              <a:buAutoNum type="arabicPeriod" startAt="6"/>
            </a:pPr>
            <a:r>
              <a:rPr lang="en-US" sz="1800" b="1" i="0" dirty="0">
                <a:solidFill>
                  <a:srgbClr val="1E73BE"/>
                </a:solidFill>
                <a:effectLst/>
                <a:latin typeface="Times New Roman" panose="02020603050405020304" pitchFamily="18" charset="0"/>
                <a:cs typeface="Times New Roman" panose="02020603050405020304" pitchFamily="18" charset="0"/>
              </a:rPr>
              <a:t>Assumptions of Independence: </a:t>
            </a:r>
            <a:r>
              <a:rPr lang="en-US" sz="1800" b="0" i="0" dirty="0">
                <a:solidFill>
                  <a:srgbClr val="000000"/>
                </a:solidFill>
                <a:effectLst/>
                <a:latin typeface="Times New Roman" panose="02020603050405020304" pitchFamily="18" charset="0"/>
                <a:cs typeface="Times New Roman" panose="02020603050405020304" pitchFamily="18" charset="0"/>
              </a:rPr>
              <a:t>Logistic regression assumes that the observations are independent of each other, and violations of this assumption can lead to inaccurate estimates and standard errors.</a:t>
            </a:r>
          </a:p>
          <a:p>
            <a:pPr marL="342900" indent="-342900" algn="just" fontAlgn="base">
              <a:lnSpc>
                <a:spcPct val="150000"/>
              </a:lnSpc>
              <a:buFont typeface="+mj-lt"/>
              <a:buAutoNum type="arabicPeriod" startAt="6"/>
            </a:pPr>
            <a:r>
              <a:rPr lang="en-US" sz="1800" b="1" i="0" dirty="0">
                <a:solidFill>
                  <a:srgbClr val="1E73BE"/>
                </a:solidFill>
                <a:effectLst/>
                <a:latin typeface="Times New Roman" panose="02020603050405020304" pitchFamily="18" charset="0"/>
                <a:cs typeface="Times New Roman" panose="02020603050405020304" pitchFamily="18" charset="0"/>
              </a:rPr>
              <a:t>Missing Data: </a:t>
            </a:r>
            <a:r>
              <a:rPr lang="en-US" sz="1800" b="0" i="0" dirty="0">
                <a:solidFill>
                  <a:srgbClr val="000000"/>
                </a:solidFill>
                <a:effectLst/>
                <a:latin typeface="Times New Roman" panose="02020603050405020304" pitchFamily="18" charset="0"/>
                <a:cs typeface="Times New Roman" panose="02020603050405020304" pitchFamily="18" charset="0"/>
              </a:rPr>
              <a:t>Logistic regression assumes that the data are complete, and missing data can be a challenge. Missing data can lead to biased estimates, and techniques such as imputation may be needed to handle missing data.</a:t>
            </a:r>
          </a:p>
          <a:p>
            <a:pPr algn="just" fontAlgn="base"/>
            <a:endParaRPr lang="en-US" sz="1800" b="1" i="0" dirty="0">
              <a:solidFill>
                <a:srgbClr val="1E73BE"/>
              </a:solidFill>
              <a:effectLst/>
              <a:latin typeface="Times New Roman" panose="02020603050405020304" pitchFamily="18" charset="0"/>
              <a:cs typeface="Times New Roman" panose="02020603050405020304" pitchFamily="18" charset="0"/>
            </a:endParaRPr>
          </a:p>
          <a:p>
            <a:pPr algn="just">
              <a:lnSpc>
                <a:spcPct val="150000"/>
              </a:lnSpc>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0453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Applications of the Logistic Regression:</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168677" y="1162975"/>
            <a:ext cx="11727402" cy="5544105"/>
          </a:xfrm>
        </p:spPr>
        <p:txBody>
          <a:bodyPr>
            <a:noAutofit/>
          </a:bodyPr>
          <a:lstStyle/>
          <a:p>
            <a:pPr marL="342900" indent="-342900" algn="just" fontAlgn="base">
              <a:lnSpc>
                <a:spcPct val="150000"/>
              </a:lnSpc>
              <a:buFont typeface="+mj-lt"/>
              <a:buAutoNum type="arabicPeriod"/>
            </a:pPr>
            <a:r>
              <a:rPr lang="en-US" sz="1800" b="1" i="0" dirty="0">
                <a:solidFill>
                  <a:srgbClr val="1E73BE"/>
                </a:solidFill>
                <a:effectLst/>
                <a:latin typeface="Times New Roman" panose="02020603050405020304" pitchFamily="18" charset="0"/>
                <a:cs typeface="Times New Roman" panose="02020603050405020304" pitchFamily="18" charset="0"/>
              </a:rPr>
              <a:t>Binary Classification: </a:t>
            </a:r>
            <a:r>
              <a:rPr lang="en-US" sz="1800" b="0" i="0" dirty="0">
                <a:solidFill>
                  <a:srgbClr val="000000"/>
                </a:solidFill>
                <a:effectLst/>
                <a:latin typeface="Times New Roman" panose="02020603050405020304" pitchFamily="18" charset="0"/>
                <a:cs typeface="Times New Roman" panose="02020603050405020304" pitchFamily="18" charset="0"/>
              </a:rPr>
              <a:t>Logistic regression is most commonly used for binary classification problems, where the goal is to predict whether an observation belongs to one of two classes. For example, predicting whether a customer will churn or not, or whether a patient has a particular disease or not. </a:t>
            </a:r>
          </a:p>
          <a:p>
            <a:pPr marL="342900" indent="-342900" algn="just" fontAlgn="base">
              <a:lnSpc>
                <a:spcPct val="150000"/>
              </a:lnSpc>
              <a:buFont typeface="+mj-lt"/>
              <a:buAutoNum type="arabicPeriod"/>
            </a:pPr>
            <a:r>
              <a:rPr lang="en-US" sz="1800" b="1" i="0" dirty="0">
                <a:solidFill>
                  <a:srgbClr val="1E73BE"/>
                </a:solidFill>
                <a:effectLst/>
                <a:latin typeface="Times New Roman" panose="02020603050405020304" pitchFamily="18" charset="0"/>
                <a:cs typeface="Times New Roman" panose="02020603050405020304" pitchFamily="18" charset="0"/>
              </a:rPr>
              <a:t>Customer Segmentation: </a:t>
            </a:r>
            <a:r>
              <a:rPr lang="en-US" sz="1800" b="0" i="0" dirty="0">
                <a:solidFill>
                  <a:srgbClr val="000000"/>
                </a:solidFill>
                <a:effectLst/>
                <a:latin typeface="Times New Roman" panose="02020603050405020304" pitchFamily="18" charset="0"/>
                <a:cs typeface="Times New Roman" panose="02020603050405020304" pitchFamily="18" charset="0"/>
              </a:rPr>
              <a:t>Logistic regression can be used to segment customers based on their characteristics or behavior. This helps businesses to tailor their marketing strategies to different groups of customers. </a:t>
            </a:r>
          </a:p>
          <a:p>
            <a:pPr marL="342900" indent="-342900" algn="just" fontAlgn="base">
              <a:lnSpc>
                <a:spcPct val="150000"/>
              </a:lnSpc>
              <a:buFont typeface="+mj-lt"/>
              <a:buAutoNum type="arabicPeriod"/>
            </a:pPr>
            <a:r>
              <a:rPr lang="en-US" sz="1800" b="1" i="0" dirty="0">
                <a:solidFill>
                  <a:srgbClr val="1E73BE"/>
                </a:solidFill>
                <a:effectLst/>
                <a:latin typeface="Times New Roman" panose="02020603050405020304" pitchFamily="18" charset="0"/>
                <a:cs typeface="Times New Roman" panose="02020603050405020304" pitchFamily="18" charset="0"/>
              </a:rPr>
              <a:t>Credit Scoring: </a:t>
            </a:r>
            <a:r>
              <a:rPr lang="en-US" sz="1800" b="0" i="0" dirty="0">
                <a:solidFill>
                  <a:srgbClr val="000000"/>
                </a:solidFill>
                <a:effectLst/>
                <a:latin typeface="Times New Roman" panose="02020603050405020304" pitchFamily="18" charset="0"/>
                <a:cs typeface="Times New Roman" panose="02020603050405020304" pitchFamily="18" charset="0"/>
              </a:rPr>
              <a:t>Logistic regression is often used in credit scoring models to predict the probability of default on a loan or credit card. This helps lenders to make better decisions about which applicants to approve and at what interest rates.</a:t>
            </a:r>
          </a:p>
          <a:p>
            <a:pPr marL="342900" indent="-342900" algn="just" fontAlgn="base">
              <a:lnSpc>
                <a:spcPct val="150000"/>
              </a:lnSpc>
              <a:buFont typeface="+mj-lt"/>
              <a:buAutoNum type="arabicPeriod"/>
            </a:pPr>
            <a:r>
              <a:rPr lang="en-US" sz="1800" b="1" i="0" dirty="0">
                <a:solidFill>
                  <a:srgbClr val="1E73BE"/>
                </a:solidFill>
                <a:effectLst/>
                <a:latin typeface="Times New Roman" panose="02020603050405020304" pitchFamily="18" charset="0"/>
                <a:cs typeface="Times New Roman" panose="02020603050405020304" pitchFamily="18" charset="0"/>
              </a:rPr>
              <a:t>Fraud Detection: </a:t>
            </a:r>
            <a:r>
              <a:rPr lang="en-US" sz="1800" b="0" i="0" dirty="0">
                <a:solidFill>
                  <a:srgbClr val="000000"/>
                </a:solidFill>
                <a:effectLst/>
                <a:latin typeface="Times New Roman" panose="02020603050405020304" pitchFamily="18" charset="0"/>
                <a:cs typeface="Times New Roman" panose="02020603050405020304" pitchFamily="18" charset="0"/>
              </a:rPr>
              <a:t>Logistic regression can be used to detect fraudulent transactions or activities. By analyzing patterns of behavior, logistic regression models can flag suspicious transactions and alert fraud investigators. </a:t>
            </a:r>
          </a:p>
          <a:p>
            <a:pPr marL="342900" indent="-342900" algn="just" fontAlgn="base">
              <a:lnSpc>
                <a:spcPct val="150000"/>
              </a:lnSpc>
              <a:buFont typeface="+mj-lt"/>
              <a:buAutoNum type="arabicPeriod"/>
            </a:pPr>
            <a:r>
              <a:rPr lang="en-US" sz="1800" b="1" i="0" dirty="0">
                <a:solidFill>
                  <a:srgbClr val="1E73BE"/>
                </a:solidFill>
                <a:effectLst/>
                <a:latin typeface="Times New Roman" panose="02020603050405020304" pitchFamily="18" charset="0"/>
                <a:cs typeface="Times New Roman" panose="02020603050405020304" pitchFamily="18" charset="0"/>
              </a:rPr>
              <a:t>Market Analysis: </a:t>
            </a:r>
            <a:r>
              <a:rPr lang="en-US" sz="1800" b="0" i="0" dirty="0">
                <a:solidFill>
                  <a:srgbClr val="000000"/>
                </a:solidFill>
                <a:effectLst/>
                <a:latin typeface="Times New Roman" panose="02020603050405020304" pitchFamily="18" charset="0"/>
                <a:cs typeface="Times New Roman" panose="02020603050405020304" pitchFamily="18" charset="0"/>
              </a:rPr>
              <a:t>Logistic regression can be used to analyze consumer behavior and predict market trends. By identifying factors that influence buying decisions, businesses can adjust their marketing strategies to better target their customers.</a:t>
            </a:r>
          </a:p>
          <a:p>
            <a:pPr algn="just" fontAlgn="base">
              <a:lnSpc>
                <a:spcPct val="150000"/>
              </a:lnSpc>
            </a:pPr>
            <a:endParaRPr lang="en-US" sz="1800" b="1" i="0" dirty="0">
              <a:solidFill>
                <a:srgbClr val="1E73BE"/>
              </a:solidFill>
              <a:effectLst/>
              <a:latin typeface="Times New Roman" panose="02020603050405020304" pitchFamily="18" charset="0"/>
              <a:cs typeface="Times New Roman" panose="02020603050405020304" pitchFamily="18" charset="0"/>
            </a:endParaRPr>
          </a:p>
          <a:p>
            <a:pPr algn="just">
              <a:lnSpc>
                <a:spcPct val="150000"/>
              </a:lnSpc>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70152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Applications of the Logistic Regression:</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168677" y="1162975"/>
            <a:ext cx="11727402" cy="5544105"/>
          </a:xfrm>
        </p:spPr>
        <p:txBody>
          <a:bodyPr>
            <a:noAutofit/>
          </a:bodyPr>
          <a:lstStyle/>
          <a:p>
            <a:pPr marL="342900" indent="-342900" algn="just" fontAlgn="base">
              <a:lnSpc>
                <a:spcPct val="150000"/>
              </a:lnSpc>
              <a:buFont typeface="+mj-lt"/>
              <a:buAutoNum type="arabicPeriod" startAt="6"/>
            </a:pPr>
            <a:r>
              <a:rPr lang="en-US" sz="1800" b="1" i="0" dirty="0">
                <a:solidFill>
                  <a:srgbClr val="1E73BE"/>
                </a:solidFill>
                <a:effectLst/>
                <a:latin typeface="Times New Roman" panose="02020603050405020304" pitchFamily="18" charset="0"/>
                <a:cs typeface="Times New Roman" panose="02020603050405020304" pitchFamily="18" charset="0"/>
              </a:rPr>
              <a:t>Medical Diagnosis: </a:t>
            </a:r>
            <a:r>
              <a:rPr lang="en-US" sz="1800" b="0" i="0" dirty="0">
                <a:solidFill>
                  <a:srgbClr val="000000"/>
                </a:solidFill>
                <a:effectLst/>
                <a:latin typeface="Times New Roman" panose="02020603050405020304" pitchFamily="18" charset="0"/>
                <a:cs typeface="Times New Roman" panose="02020603050405020304" pitchFamily="18" charset="0"/>
              </a:rPr>
              <a:t>Logistic regression can be used to diagnose diseases or medical conditions based on patient symptoms or test results. This helps doctors to make better treatment decisions and improve patient outcomes. </a:t>
            </a:r>
          </a:p>
          <a:p>
            <a:pPr marL="342900" indent="-342900" algn="just" fontAlgn="base">
              <a:lnSpc>
                <a:spcPct val="150000"/>
              </a:lnSpc>
              <a:buFont typeface="+mj-lt"/>
              <a:buAutoNum type="arabicPeriod" startAt="6"/>
            </a:pPr>
            <a:r>
              <a:rPr lang="en-US" sz="1800" b="1" i="0" dirty="0">
                <a:solidFill>
                  <a:srgbClr val="1E73BE"/>
                </a:solidFill>
                <a:effectLst/>
                <a:latin typeface="Times New Roman" panose="02020603050405020304" pitchFamily="18" charset="0"/>
                <a:cs typeface="Times New Roman" panose="02020603050405020304" pitchFamily="18" charset="0"/>
              </a:rPr>
              <a:t>Political Science:  </a:t>
            </a:r>
            <a:r>
              <a:rPr lang="en-US" sz="1800" b="0" i="0" dirty="0">
                <a:solidFill>
                  <a:srgbClr val="000000"/>
                </a:solidFill>
                <a:effectLst/>
                <a:latin typeface="Times New Roman" panose="02020603050405020304" pitchFamily="18" charset="0"/>
                <a:cs typeface="Times New Roman" panose="02020603050405020304" pitchFamily="18" charset="0"/>
              </a:rPr>
              <a:t>Logistic regression can be used to model voting patterns or predict election outcomes. By analyzing polling data and demographic trends, logistic regression models can provide insights into political behavior. </a:t>
            </a:r>
          </a:p>
          <a:p>
            <a:pPr marL="342900" indent="-342900" algn="just" fontAlgn="base">
              <a:lnSpc>
                <a:spcPct val="150000"/>
              </a:lnSpc>
              <a:buFont typeface="+mj-lt"/>
              <a:buAutoNum type="arabicPeriod" startAt="6"/>
            </a:pPr>
            <a:r>
              <a:rPr lang="en-US" sz="1800" b="1" i="0" dirty="0">
                <a:solidFill>
                  <a:srgbClr val="1E73BE"/>
                </a:solidFill>
                <a:effectLst/>
                <a:latin typeface="Times New Roman" panose="02020603050405020304" pitchFamily="18" charset="0"/>
                <a:cs typeface="Times New Roman" panose="02020603050405020304" pitchFamily="18" charset="0"/>
              </a:rPr>
              <a:t>Sports Analytics: </a:t>
            </a:r>
            <a:r>
              <a:rPr lang="en-US" sz="1800" b="0" i="0" dirty="0">
                <a:solidFill>
                  <a:srgbClr val="000000"/>
                </a:solidFill>
                <a:effectLst/>
                <a:latin typeface="Times New Roman" panose="02020603050405020304" pitchFamily="18" charset="0"/>
                <a:cs typeface="Times New Roman" panose="02020603050405020304" pitchFamily="18" charset="0"/>
              </a:rPr>
              <a:t>Logistic regression can be used to predict the outcome of sporting events based on team performance and other factors. This helps sports teams to make better decisions about player recruitment and game strategies.</a:t>
            </a:r>
          </a:p>
          <a:p>
            <a:pPr marL="342900" indent="-342900" algn="just" fontAlgn="base">
              <a:lnSpc>
                <a:spcPct val="150000"/>
              </a:lnSpc>
              <a:buFont typeface="+mj-lt"/>
              <a:buAutoNum type="arabicPeriod" startAt="6"/>
            </a:pPr>
            <a:endParaRPr lang="en-US" sz="1800" dirty="0">
              <a:solidFill>
                <a:srgbClr val="000000"/>
              </a:solidFill>
              <a:latin typeface="Times New Roman" panose="02020603050405020304" pitchFamily="18" charset="0"/>
              <a:cs typeface="Times New Roman" panose="02020603050405020304" pitchFamily="18" charset="0"/>
            </a:endParaRPr>
          </a:p>
          <a:p>
            <a:pPr algn="just" fontAlgn="base">
              <a:lnSpc>
                <a:spcPct val="150000"/>
              </a:lnSpc>
            </a:pPr>
            <a:r>
              <a:rPr lang="en-US" sz="1800" dirty="0">
                <a:solidFill>
                  <a:srgbClr val="000000"/>
                </a:solidFill>
                <a:latin typeface="Times New Roman" panose="02020603050405020304" pitchFamily="18" charset="0"/>
                <a:cs typeface="Times New Roman" panose="02020603050405020304" pitchFamily="18" charset="0"/>
              </a:rPr>
              <a:t>Link: </a:t>
            </a:r>
            <a:r>
              <a:rPr lang="en-US" sz="1800" dirty="0">
                <a:solidFill>
                  <a:srgbClr val="000000"/>
                </a:solidFill>
                <a:latin typeface="Times New Roman" panose="02020603050405020304" pitchFamily="18" charset="0"/>
                <a:cs typeface="Times New Roman" panose="02020603050405020304" pitchFamily="18" charset="0"/>
                <a:hlinkClick r:id="rId2"/>
              </a:rPr>
              <a:t>https://sparkbyexamples.com/machine-learning/logistic-regression-explained-with-examples/</a:t>
            </a:r>
            <a:endParaRPr lang="en-US" sz="1800" dirty="0">
              <a:solidFill>
                <a:srgbClr val="000000"/>
              </a:solidFill>
              <a:latin typeface="Times New Roman" panose="02020603050405020304" pitchFamily="18" charset="0"/>
              <a:cs typeface="Times New Roman" panose="02020603050405020304" pitchFamily="18" charset="0"/>
            </a:endParaRPr>
          </a:p>
          <a:p>
            <a:pPr algn="just" fontAlgn="base">
              <a:lnSpc>
                <a:spcPct val="150000"/>
              </a:lnSpc>
            </a:pPr>
            <a:endParaRPr lang="en-US" sz="1800" b="0" i="0" dirty="0">
              <a:solidFill>
                <a:srgbClr val="000000"/>
              </a:solidFill>
              <a:effectLst/>
              <a:latin typeface="Times New Roman" panose="02020603050405020304" pitchFamily="18" charset="0"/>
              <a:cs typeface="Times New Roman" panose="02020603050405020304" pitchFamily="18" charset="0"/>
            </a:endParaRPr>
          </a:p>
          <a:p>
            <a:pPr algn="just" fontAlgn="base">
              <a:lnSpc>
                <a:spcPct val="150000"/>
              </a:lnSpc>
            </a:pPr>
            <a:endParaRPr lang="en-US" sz="1800" b="1" i="0" dirty="0">
              <a:solidFill>
                <a:srgbClr val="1E73BE"/>
              </a:solidFill>
              <a:effectLst/>
              <a:latin typeface="Times New Roman" panose="02020603050405020304" pitchFamily="18" charset="0"/>
              <a:cs typeface="Times New Roman" panose="02020603050405020304" pitchFamily="18" charset="0"/>
            </a:endParaRPr>
          </a:p>
          <a:p>
            <a:pPr algn="just">
              <a:lnSpc>
                <a:spcPct val="150000"/>
              </a:lnSpc>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6704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Support Vector Machine:</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168677" y="843379"/>
            <a:ext cx="11727402" cy="5863701"/>
          </a:xfrm>
        </p:spPr>
        <p:txBody>
          <a:bodyPr>
            <a:noAutofit/>
          </a:bodyPr>
          <a:lstStyle/>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SVM is a </a:t>
            </a:r>
            <a:r>
              <a:rPr lang="en-US" sz="1800" dirty="0">
                <a:solidFill>
                  <a:srgbClr val="0070C0"/>
                </a:solidFill>
                <a:latin typeface="Times New Roman" panose="02020603050405020304" pitchFamily="18" charset="0"/>
                <a:cs typeface="Times New Roman" panose="02020603050405020304" pitchFamily="18" charset="0"/>
              </a:rPr>
              <a:t>supervised machine </a:t>
            </a:r>
            <a:r>
              <a:rPr lang="en-US" sz="1800" dirty="0">
                <a:latin typeface="Times New Roman" panose="02020603050405020304" pitchFamily="18" charset="0"/>
                <a:cs typeface="Times New Roman" panose="02020603050405020304" pitchFamily="18" charset="0"/>
              </a:rPr>
              <a:t>learning algorithm which is used for </a:t>
            </a:r>
            <a:r>
              <a:rPr lang="en-US" sz="1800" dirty="0">
                <a:solidFill>
                  <a:srgbClr val="0070C0"/>
                </a:solidFill>
                <a:latin typeface="Times New Roman" panose="02020603050405020304" pitchFamily="18" charset="0"/>
                <a:cs typeface="Times New Roman" panose="02020603050405020304" pitchFamily="18" charset="0"/>
              </a:rPr>
              <a:t>Classification as well as Regression problems</a:t>
            </a:r>
            <a:r>
              <a:rPr lang="en-US" sz="1800" dirty="0">
                <a:latin typeface="Times New Roman" panose="02020603050405020304" pitchFamily="18" charset="0"/>
                <a:cs typeface="Times New Roman" panose="02020603050405020304" pitchFamily="18" charset="0"/>
              </a:rPr>
              <a:t>.</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However, primarily, it is used for Classification problems in Machine Learning.</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SVM aims is to find best line/</a:t>
            </a:r>
            <a:r>
              <a:rPr lang="en-US" sz="1800" dirty="0">
                <a:solidFill>
                  <a:srgbClr val="0070C0"/>
                </a:solidFill>
                <a:latin typeface="Times New Roman" panose="02020603050405020304" pitchFamily="18" charset="0"/>
                <a:cs typeface="Times New Roman" panose="02020603050405020304" pitchFamily="18" charset="0"/>
              </a:rPr>
              <a:t>decision boundary/hyperplane </a:t>
            </a:r>
            <a:r>
              <a:rPr lang="en-US" sz="1800" dirty="0">
                <a:latin typeface="Times New Roman" panose="02020603050405020304" pitchFamily="18" charset="0"/>
                <a:cs typeface="Times New Roman" panose="02020603050405020304" pitchFamily="18" charset="0"/>
              </a:rPr>
              <a:t>that can segregate </a:t>
            </a:r>
            <a:r>
              <a:rPr lang="en-US" sz="1800" dirty="0">
                <a:solidFill>
                  <a:srgbClr val="0070C0"/>
                </a:solidFill>
                <a:latin typeface="Times New Roman" panose="02020603050405020304" pitchFamily="18" charset="0"/>
                <a:cs typeface="Times New Roman" panose="02020603050405020304" pitchFamily="18" charset="0"/>
              </a:rPr>
              <a:t>n-dimensional space into distinct classes</a:t>
            </a:r>
            <a:r>
              <a:rPr lang="en-US" sz="1800" dirty="0">
                <a:latin typeface="Times New Roman" panose="02020603050405020304" pitchFamily="18" charset="0"/>
                <a:cs typeface="Times New Roman" panose="02020603050405020304" pitchFamily="18" charset="0"/>
              </a:rPr>
              <a:t>. so that we can easily put the new data point in the correct category in the future.</a:t>
            </a:r>
          </a:p>
          <a:p>
            <a:pPr marL="285750" indent="-285750" algn="just">
              <a:lnSpc>
                <a:spcPct val="150000"/>
              </a:lnSpc>
              <a:buFont typeface="Wingdings" panose="05000000000000000000" pitchFamily="2" charset="2"/>
              <a:buChar char="Ø"/>
            </a:pPr>
            <a:r>
              <a:rPr lang="en-US" sz="1800" dirty="0">
                <a:solidFill>
                  <a:srgbClr val="0070C0"/>
                </a:solidFill>
                <a:latin typeface="Times New Roman" panose="02020603050405020304" pitchFamily="18" charset="0"/>
                <a:cs typeface="Times New Roman" panose="02020603050405020304" pitchFamily="18" charset="0"/>
              </a:rPr>
              <a:t>Hyperplane:</a:t>
            </a:r>
            <a:r>
              <a:rPr lang="en-US" sz="1800" dirty="0">
                <a:latin typeface="Times New Roman" panose="02020603050405020304" pitchFamily="18" charset="0"/>
                <a:cs typeface="Times New Roman" panose="02020603050405020304" pitchFamily="18" charset="0"/>
              </a:rPr>
              <a:t> It's a decision boundary that maximizes the margin between classes.</a:t>
            </a:r>
          </a:p>
          <a:p>
            <a:pPr marL="285750" indent="-285750" algn="just">
              <a:lnSpc>
                <a:spcPct val="150000"/>
              </a:lnSpc>
              <a:buFont typeface="Wingdings" panose="05000000000000000000" pitchFamily="2" charset="2"/>
              <a:buChar char="Ø"/>
            </a:pPr>
            <a:r>
              <a:rPr lang="en-US" sz="1800" dirty="0">
                <a:solidFill>
                  <a:srgbClr val="0070C0"/>
                </a:solidFill>
                <a:latin typeface="Times New Roman" panose="02020603050405020304" pitchFamily="18" charset="0"/>
                <a:cs typeface="Times New Roman" panose="02020603050405020304" pitchFamily="18" charset="0"/>
              </a:rPr>
              <a:t>Margin:</a:t>
            </a:r>
            <a:r>
              <a:rPr lang="en-US" sz="1800" dirty="0">
                <a:latin typeface="Times New Roman" panose="02020603050405020304" pitchFamily="18" charset="0"/>
                <a:cs typeface="Times New Roman" panose="02020603050405020304" pitchFamily="18" charset="0"/>
              </a:rPr>
              <a:t> The margin is the distance between the hyperplane and the nearest data points from each class. SVM aims to maximize this margin.</a:t>
            </a:r>
          </a:p>
          <a:p>
            <a:pPr marL="285750" indent="-285750" algn="just">
              <a:lnSpc>
                <a:spcPct val="100000"/>
              </a:lnSpc>
              <a:buFont typeface="Wingdings" panose="05000000000000000000" pitchFamily="2" charset="2"/>
              <a:buChar char="Ø"/>
            </a:pPr>
            <a:r>
              <a:rPr lang="en-US" sz="1800" dirty="0">
                <a:solidFill>
                  <a:srgbClr val="0070C0"/>
                </a:solidFill>
                <a:latin typeface="Times New Roman" panose="02020603050405020304" pitchFamily="18" charset="0"/>
                <a:cs typeface="Times New Roman" panose="02020603050405020304" pitchFamily="18" charset="0"/>
              </a:rPr>
              <a:t>Support Vectors: </a:t>
            </a:r>
            <a:r>
              <a:rPr lang="en-US" sz="1800" dirty="0">
                <a:latin typeface="Times New Roman" panose="02020603050405020304" pitchFamily="18" charset="0"/>
                <a:cs typeface="Times New Roman" panose="02020603050405020304" pitchFamily="18" charset="0"/>
              </a:rPr>
              <a:t>Support vectors are data points that are closer to the hyperplane and influence the position and orientation of the hyperplane are termed as Support Vector. Since </a:t>
            </a:r>
            <a:r>
              <a:rPr lang="en-US" sz="1800" dirty="0">
                <a:solidFill>
                  <a:srgbClr val="0070C0"/>
                </a:solidFill>
                <a:latin typeface="Times New Roman" panose="02020603050405020304" pitchFamily="18" charset="0"/>
                <a:cs typeface="Times New Roman" panose="02020603050405020304" pitchFamily="18" charset="0"/>
              </a:rPr>
              <a:t>these vectors support the hyperplane</a:t>
            </a:r>
            <a:r>
              <a:rPr lang="en-US" sz="1800" dirty="0">
                <a:latin typeface="Times New Roman" panose="02020603050405020304" pitchFamily="18" charset="0"/>
                <a:cs typeface="Times New Roman" panose="02020603050405020304" pitchFamily="18" charset="0"/>
              </a:rPr>
              <a:t>, hence called a </a:t>
            </a:r>
            <a:r>
              <a:rPr lang="en-US" sz="1800" dirty="0">
                <a:solidFill>
                  <a:srgbClr val="0070C0"/>
                </a:solidFill>
                <a:latin typeface="Times New Roman" panose="02020603050405020304" pitchFamily="18" charset="0"/>
                <a:cs typeface="Times New Roman" panose="02020603050405020304" pitchFamily="18" charset="0"/>
              </a:rPr>
              <a:t>Support vector</a:t>
            </a:r>
            <a:r>
              <a:rPr lang="en-US" sz="1800" dirty="0">
                <a:latin typeface="Times New Roman" panose="02020603050405020304" pitchFamily="18" charset="0"/>
                <a:cs typeface="Times New Roman" panose="02020603050405020304" pitchFamily="18" charset="0"/>
              </a:rPr>
              <a:t>.</a:t>
            </a:r>
          </a:p>
          <a:p>
            <a:pPr marL="285750" indent="-285750" algn="just">
              <a:lnSpc>
                <a:spcPct val="100000"/>
              </a:lnSpc>
              <a:buFont typeface="Wingdings" panose="05000000000000000000" pitchFamily="2" charset="2"/>
              <a:buChar char="Ø"/>
            </a:pPr>
            <a:r>
              <a:rPr lang="en-US" sz="1800" dirty="0">
                <a:solidFill>
                  <a:srgbClr val="0070C0"/>
                </a:solidFill>
                <a:latin typeface="Times New Roman" panose="02020603050405020304" pitchFamily="18" charset="0"/>
                <a:cs typeface="Times New Roman" panose="02020603050405020304" pitchFamily="18" charset="0"/>
              </a:rPr>
              <a:t>Kernel Trick: </a:t>
            </a:r>
            <a:r>
              <a:rPr lang="en-US" sz="1800" dirty="0">
                <a:latin typeface="Times New Roman" panose="02020603050405020304" pitchFamily="18" charset="0"/>
                <a:cs typeface="Times New Roman" panose="02020603050405020304" pitchFamily="18" charset="0"/>
              </a:rPr>
              <a:t>SVM can handle non-linear data by mapping the </a:t>
            </a:r>
            <a:r>
              <a:rPr lang="en-US" sz="1800" dirty="0">
                <a:solidFill>
                  <a:srgbClr val="0070C0"/>
                </a:solidFill>
                <a:latin typeface="Times New Roman" panose="02020603050405020304" pitchFamily="18" charset="0"/>
                <a:cs typeface="Times New Roman" panose="02020603050405020304" pitchFamily="18" charset="0"/>
              </a:rPr>
              <a:t>low-dimensional space into a higher-dimensional space </a:t>
            </a:r>
            <a:r>
              <a:rPr lang="en-US" sz="1800" dirty="0">
                <a:latin typeface="Times New Roman" panose="02020603050405020304" pitchFamily="18" charset="0"/>
                <a:cs typeface="Times New Roman" panose="02020603050405020304" pitchFamily="18" charset="0"/>
              </a:rPr>
              <a:t>using kernel functions.</a:t>
            </a:r>
          </a:p>
          <a:p>
            <a:pPr marL="285750" indent="-285750" algn="just">
              <a:lnSpc>
                <a:spcPct val="100000"/>
              </a:lnSpc>
              <a:buFont typeface="Wingdings" panose="05000000000000000000" pitchFamily="2" charset="2"/>
              <a:buChar char="Ø"/>
            </a:pPr>
            <a:r>
              <a:rPr lang="en-US" sz="1800" dirty="0">
                <a:solidFill>
                  <a:srgbClr val="0070C0"/>
                </a:solidFill>
                <a:latin typeface="Times New Roman" panose="02020603050405020304" pitchFamily="18" charset="0"/>
                <a:cs typeface="Times New Roman" panose="02020603050405020304" pitchFamily="18" charset="0"/>
              </a:rPr>
              <a:t>C Parameter: </a:t>
            </a:r>
            <a:r>
              <a:rPr lang="en-US" sz="1800" dirty="0">
                <a:latin typeface="Times New Roman" panose="02020603050405020304" pitchFamily="18" charset="0"/>
                <a:cs typeface="Times New Roman" panose="02020603050405020304" pitchFamily="18" charset="0"/>
              </a:rPr>
              <a:t>It controls the trade-off between maximizing the margin and minimizing the classification error. A smaller C emphasizes a wider margin, while a larger C allows for more errors.</a:t>
            </a:r>
          </a:p>
          <a:p>
            <a:pPr algn="just">
              <a:lnSpc>
                <a:spcPct val="150000"/>
              </a:lnSpc>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06831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Support Vector Machine:</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790113" y="967666"/>
            <a:ext cx="10564428" cy="5739414"/>
          </a:xfrm>
        </p:spPr>
        <p:txBody>
          <a:bodyPr>
            <a:noAutofit/>
          </a:bodyPr>
          <a:lstStyle/>
          <a:p>
            <a:pPr marL="285750" indent="-285750" algn="just">
              <a:lnSpc>
                <a:spcPct val="100000"/>
              </a:lnSpc>
              <a:buFont typeface="Wingdings" panose="05000000000000000000" pitchFamily="2" charset="2"/>
              <a:buChar char="Ø"/>
            </a:pPr>
            <a:r>
              <a:rPr lang="en-US" sz="1800" b="0" i="0" dirty="0">
                <a:solidFill>
                  <a:srgbClr val="333333"/>
                </a:solidFill>
                <a:effectLst/>
                <a:latin typeface="Times New Roman" panose="02020603050405020304" pitchFamily="18" charset="0"/>
                <a:cs typeface="Times New Roman" panose="02020603050405020304" pitchFamily="18" charset="0"/>
              </a:rPr>
              <a:t>SVM algorithm can be used for </a:t>
            </a:r>
            <a:r>
              <a:rPr lang="en-US" sz="1800" b="1" i="0" dirty="0">
                <a:solidFill>
                  <a:srgbClr val="0070C0"/>
                </a:solidFill>
                <a:effectLst/>
                <a:latin typeface="Times New Roman" panose="02020603050405020304" pitchFamily="18" charset="0"/>
                <a:cs typeface="Times New Roman" panose="02020603050405020304" pitchFamily="18" charset="0"/>
              </a:rPr>
              <a:t>Face detection, image classification, text categorization,</a:t>
            </a:r>
            <a:r>
              <a:rPr lang="en-US" sz="1800" b="0" i="0" dirty="0">
                <a:solidFill>
                  <a:srgbClr val="0070C0"/>
                </a:solidFill>
                <a:effectLst/>
                <a:latin typeface="Times New Roman" panose="02020603050405020304" pitchFamily="18" charset="0"/>
                <a:cs typeface="Times New Roman" panose="02020603050405020304" pitchFamily="18" charset="0"/>
              </a:rPr>
              <a:t> etc.</a:t>
            </a:r>
            <a:endParaRPr lang="en-US" sz="1800" dirty="0">
              <a:solidFill>
                <a:srgbClr val="0070C0"/>
              </a:solidFill>
              <a:latin typeface="Times New Roman" panose="02020603050405020304" pitchFamily="18" charset="0"/>
              <a:cs typeface="Times New Roman" panose="02020603050405020304" pitchFamily="18" charset="0"/>
            </a:endParaRPr>
          </a:p>
          <a:p>
            <a:pPr algn="just">
              <a:lnSpc>
                <a:spcPct val="100000"/>
              </a:lnSpc>
            </a:pPr>
            <a:r>
              <a:rPr lang="en-US" sz="1800" dirty="0">
                <a:latin typeface="Times New Roman" panose="02020603050405020304" pitchFamily="18" charset="0"/>
                <a:cs typeface="Times New Roman" panose="02020603050405020304" pitchFamily="18" charset="0"/>
              </a:rPr>
              <a:t>The dimensions of the hyperplane depend on the features present in the dataset, which means if there are 2 features (as shown in image), then hyperplane will be a straight line. And if there are 3 features, then hyperplane will be a 2-dimension plane.</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r>
              <a:rPr lang="en-US" sz="1800" dirty="0">
                <a:latin typeface="Times New Roman" panose="02020603050405020304" pitchFamily="18" charset="0"/>
                <a:cs typeface="Times New Roman" panose="02020603050405020304" pitchFamily="18" charset="0"/>
              </a:rPr>
              <a:t>Fig: animal classification using SVM</a:t>
            </a:r>
          </a:p>
        </p:txBody>
      </p:sp>
      <p:pic>
        <p:nvPicPr>
          <p:cNvPr id="6" name="Picture 5">
            <a:extLst>
              <a:ext uri="{FF2B5EF4-FFF2-40B4-BE49-F238E27FC236}">
                <a16:creationId xmlns:a16="http://schemas.microsoft.com/office/drawing/2014/main" id="{46EE723B-76D3-90DF-EDD9-60D76474E1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5950" y="2599252"/>
            <a:ext cx="7039991" cy="3521903"/>
          </a:xfrm>
          <a:prstGeom prst="rect">
            <a:avLst/>
          </a:prstGeom>
        </p:spPr>
      </p:pic>
    </p:spTree>
    <p:extLst>
      <p:ext uri="{BB962C8B-B14F-4D97-AF65-F5344CB8AC3E}">
        <p14:creationId xmlns:p14="http://schemas.microsoft.com/office/powerpoint/2010/main" val="17287874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Support Vector Machine:</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97654" y="781235"/>
            <a:ext cx="11967099" cy="5925845"/>
          </a:xfrm>
        </p:spPr>
        <p:txBody>
          <a:bodyPr>
            <a:noAutofit/>
          </a:bodyPr>
          <a:lstStyle/>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We always create a hyperplane that has a maximum margin, which means the maximum distance between the data points.</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r>
              <a:rPr lang="en-US" sz="1800" dirty="0">
                <a:latin typeface="Times New Roman" panose="02020603050405020304" pitchFamily="18" charset="0"/>
                <a:cs typeface="Times New Roman" panose="02020603050405020304" pitchFamily="18" charset="0"/>
              </a:rPr>
              <a:t>Fig: Hyperplane [5]</a:t>
            </a:r>
          </a:p>
        </p:txBody>
      </p:sp>
      <p:pic>
        <p:nvPicPr>
          <p:cNvPr id="5" name="Picture 4">
            <a:extLst>
              <a:ext uri="{FF2B5EF4-FFF2-40B4-BE49-F238E27FC236}">
                <a16:creationId xmlns:a16="http://schemas.microsoft.com/office/drawing/2014/main" id="{313ABC7B-EDD1-42FC-5302-65F4D458ED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7424" y="2008573"/>
            <a:ext cx="7732451" cy="4021584"/>
          </a:xfrm>
          <a:prstGeom prst="rect">
            <a:avLst/>
          </a:prstGeom>
        </p:spPr>
      </p:pic>
    </p:spTree>
    <p:extLst>
      <p:ext uri="{BB962C8B-B14F-4D97-AF65-F5344CB8AC3E}">
        <p14:creationId xmlns:p14="http://schemas.microsoft.com/office/powerpoint/2010/main" val="30433155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Support Vector Machine:</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719091" y="1189608"/>
            <a:ext cx="10928412" cy="5517472"/>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r>
              <a:rPr lang="en-US" sz="1800" dirty="0">
                <a:latin typeface="Times New Roman" panose="02020603050405020304" pitchFamily="18" charset="0"/>
                <a:cs typeface="Times New Roman" panose="02020603050405020304" pitchFamily="18" charset="0"/>
              </a:rPr>
              <a:t>Fig: Appropriate Hyperplane drawn with maximum margin [6]</a:t>
            </a:r>
          </a:p>
        </p:txBody>
      </p:sp>
      <p:pic>
        <p:nvPicPr>
          <p:cNvPr id="6" name="Picture 5">
            <a:extLst>
              <a:ext uri="{FF2B5EF4-FFF2-40B4-BE49-F238E27FC236}">
                <a16:creationId xmlns:a16="http://schemas.microsoft.com/office/drawing/2014/main" id="{9BA3C738-D9DD-B183-F471-A39E402709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8383" y="790379"/>
            <a:ext cx="9596763" cy="5237826"/>
          </a:xfrm>
          <a:prstGeom prst="rect">
            <a:avLst/>
          </a:prstGeom>
        </p:spPr>
      </p:pic>
    </p:spTree>
    <p:extLst>
      <p:ext uri="{BB962C8B-B14F-4D97-AF65-F5344CB8AC3E}">
        <p14:creationId xmlns:p14="http://schemas.microsoft.com/office/powerpoint/2010/main" val="2587747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719091" y="314495"/>
            <a:ext cx="10525957" cy="644293"/>
          </a:xfrm>
        </p:spPr>
        <p:txBody>
          <a:bodyPr>
            <a:normAutofit fontScale="90000"/>
          </a:bodyPr>
          <a:lstStyle/>
          <a:p>
            <a:pPr>
              <a:lnSpc>
                <a:spcPct val="150000"/>
              </a:lnSpc>
            </a:pPr>
            <a:r>
              <a:rPr lang="en-US" sz="2800" dirty="0">
                <a:latin typeface="Times New Roman" panose="02020603050405020304" pitchFamily="18" charset="0"/>
                <a:cs typeface="Times New Roman" panose="02020603050405020304" pitchFamily="18" charset="0"/>
              </a:rPr>
              <a:t>Which of the following is a regression task? </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1524000" y="1038688"/>
            <a:ext cx="9144000" cy="5335480"/>
          </a:xfrm>
        </p:spPr>
        <p:txBody>
          <a:bodyPr>
            <a:noAutofit/>
          </a:bodyPr>
          <a:lstStyle/>
          <a:p>
            <a:pPr marL="342900" indent="-34290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Predicting age of a person</a:t>
            </a:r>
          </a:p>
          <a:p>
            <a:pPr marL="342900" indent="-34290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Predicting nationality of a person</a:t>
            </a:r>
          </a:p>
          <a:p>
            <a:pPr marL="342900" indent="-34290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Predicting whether stock price of a company will increase tomorrow</a:t>
            </a:r>
          </a:p>
          <a:p>
            <a:pPr marL="342900" indent="-34290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Predicting whether a document is related to sighting of UFOs?</a:t>
            </a:r>
          </a:p>
          <a:p>
            <a:pPr marL="342900" indent="-342900" algn="just">
              <a:lnSpc>
                <a:spcPct val="150000"/>
              </a:lnSpc>
              <a:buFont typeface="Arial" panose="020B0604020202020204" pitchFamily="34" charset="0"/>
              <a:buChar char="•"/>
            </a:pPr>
            <a:r>
              <a:rPr lang="en-US" sz="1800" dirty="0">
                <a:solidFill>
                  <a:srgbClr val="0070C0"/>
                </a:solidFill>
                <a:latin typeface="Times New Roman" panose="02020603050405020304" pitchFamily="18" charset="0"/>
                <a:cs typeface="Times New Roman" panose="02020603050405020304" pitchFamily="18" charset="0"/>
              </a:rPr>
              <a:t>Solution</a:t>
            </a:r>
            <a:r>
              <a:rPr lang="en-US" sz="1800" dirty="0">
                <a:latin typeface="Times New Roman" panose="02020603050405020304" pitchFamily="18" charset="0"/>
                <a:cs typeface="Times New Roman" panose="02020603050405020304" pitchFamily="18" charset="0"/>
              </a:rPr>
              <a:t> : Predicting age of a person (because it is a real value, predicting nationality is categorical, whether stock price will increase is discrete-yes/no answer, predicting whether a document is related to UFO is again discrete- a yes/no answer).</a:t>
            </a:r>
          </a:p>
          <a:p>
            <a:pPr marL="342900" indent="-34290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Let’s take an example of linear regression. We have a Housing data set and we want to predict the price of the house.</a:t>
            </a:r>
            <a:endParaRPr lang="en-IN" sz="1800" dirty="0"/>
          </a:p>
        </p:txBody>
      </p:sp>
    </p:spTree>
    <p:extLst>
      <p:ext uri="{BB962C8B-B14F-4D97-AF65-F5344CB8AC3E}">
        <p14:creationId xmlns:p14="http://schemas.microsoft.com/office/powerpoint/2010/main" val="13682947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Support Vector Machine:</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719091" y="1189608"/>
            <a:ext cx="10928412" cy="5517472"/>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r>
              <a:rPr lang="en-US" sz="1800" dirty="0">
                <a:latin typeface="Times New Roman" panose="02020603050405020304" pitchFamily="18" charset="0"/>
                <a:cs typeface="Times New Roman" panose="02020603050405020304" pitchFamily="18" charset="0"/>
              </a:rPr>
              <a:t>Fig: Appropriate Hyperplane drawn with maximum margin [7]</a:t>
            </a:r>
          </a:p>
        </p:txBody>
      </p:sp>
      <p:pic>
        <p:nvPicPr>
          <p:cNvPr id="5" name="Picture 4">
            <a:extLst>
              <a:ext uri="{FF2B5EF4-FFF2-40B4-BE49-F238E27FC236}">
                <a16:creationId xmlns:a16="http://schemas.microsoft.com/office/drawing/2014/main" id="{1C3FD442-E015-F6B7-44FE-E8029C7DFC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0427" y="1109710"/>
            <a:ext cx="8424909" cy="4873840"/>
          </a:xfrm>
          <a:prstGeom prst="rect">
            <a:avLst/>
          </a:prstGeom>
        </p:spPr>
      </p:pic>
    </p:spTree>
    <p:extLst>
      <p:ext uri="{BB962C8B-B14F-4D97-AF65-F5344CB8AC3E}">
        <p14:creationId xmlns:p14="http://schemas.microsoft.com/office/powerpoint/2010/main" val="3499071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Hyperplane:</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790113" y="967666"/>
            <a:ext cx="10564428" cy="5739414"/>
          </a:xfrm>
        </p:spPr>
        <p:txBody>
          <a:bodyPr>
            <a:noAutofit/>
          </a:bodyPr>
          <a:lstStyle/>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Hyperplanes are decision boundaries that help classify the data points. Data points falling on either side of the hyperplane can be attributed to different classes.</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 Also, the </a:t>
            </a:r>
            <a:r>
              <a:rPr lang="en-US" sz="1800" dirty="0">
                <a:solidFill>
                  <a:srgbClr val="0070C0"/>
                </a:solidFill>
                <a:latin typeface="Times New Roman" panose="02020603050405020304" pitchFamily="18" charset="0"/>
                <a:cs typeface="Times New Roman" panose="02020603050405020304" pitchFamily="18" charset="0"/>
              </a:rPr>
              <a:t>dimension of the hyperplane depends upon the number of features.</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 If the number of input features is </a:t>
            </a:r>
            <a:r>
              <a:rPr lang="en-US" sz="1800" dirty="0">
                <a:solidFill>
                  <a:srgbClr val="0070C0"/>
                </a:solidFill>
                <a:latin typeface="Times New Roman" panose="02020603050405020304" pitchFamily="18" charset="0"/>
                <a:cs typeface="Times New Roman" panose="02020603050405020304" pitchFamily="18" charset="0"/>
              </a:rPr>
              <a:t>2</a:t>
            </a:r>
            <a:r>
              <a:rPr lang="en-US" sz="1800" dirty="0">
                <a:latin typeface="Times New Roman" panose="02020603050405020304" pitchFamily="18" charset="0"/>
                <a:cs typeface="Times New Roman" panose="02020603050405020304" pitchFamily="18" charset="0"/>
              </a:rPr>
              <a:t>, then the hyperplane is just a </a:t>
            </a:r>
            <a:r>
              <a:rPr lang="en-US" sz="1800" dirty="0">
                <a:solidFill>
                  <a:srgbClr val="0070C0"/>
                </a:solidFill>
                <a:latin typeface="Times New Roman" panose="02020603050405020304" pitchFamily="18" charset="0"/>
                <a:cs typeface="Times New Roman" panose="02020603050405020304" pitchFamily="18" charset="0"/>
              </a:rPr>
              <a:t>line.</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 If the number of input features is </a:t>
            </a:r>
            <a:r>
              <a:rPr lang="en-US" sz="1800" dirty="0">
                <a:solidFill>
                  <a:srgbClr val="0070C0"/>
                </a:solidFill>
                <a:latin typeface="Times New Roman" panose="02020603050405020304" pitchFamily="18" charset="0"/>
                <a:cs typeface="Times New Roman" panose="02020603050405020304" pitchFamily="18" charset="0"/>
              </a:rPr>
              <a:t>3</a:t>
            </a:r>
            <a:r>
              <a:rPr lang="en-US" sz="1800" dirty="0">
                <a:latin typeface="Times New Roman" panose="02020603050405020304" pitchFamily="18" charset="0"/>
                <a:cs typeface="Times New Roman" panose="02020603050405020304" pitchFamily="18" charset="0"/>
              </a:rPr>
              <a:t>, then the hyperplane becomes a </a:t>
            </a:r>
            <a:r>
              <a:rPr lang="en-US" sz="1800" dirty="0">
                <a:solidFill>
                  <a:srgbClr val="0070C0"/>
                </a:solidFill>
                <a:latin typeface="Times New Roman" panose="02020603050405020304" pitchFamily="18" charset="0"/>
                <a:cs typeface="Times New Roman" panose="02020603050405020304" pitchFamily="18" charset="0"/>
              </a:rPr>
              <a:t>two-dimensional plane</a:t>
            </a:r>
            <a:r>
              <a:rPr lang="en-US" sz="1800" dirty="0">
                <a:latin typeface="Times New Roman" panose="02020603050405020304" pitchFamily="18" charset="0"/>
                <a:cs typeface="Times New Roman" panose="02020603050405020304" pitchFamily="18" charset="0"/>
              </a:rPr>
              <a:t>. </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It becomes difficult to imagine when the number of features exceeds 3.</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75D29B67-9B29-C2EF-A094-6174CDE537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2611" y="3428999"/>
            <a:ext cx="5875529" cy="3096087"/>
          </a:xfrm>
          <a:prstGeom prst="rect">
            <a:avLst/>
          </a:prstGeom>
        </p:spPr>
      </p:pic>
    </p:spTree>
    <p:extLst>
      <p:ext uri="{BB962C8B-B14F-4D97-AF65-F5344CB8AC3E}">
        <p14:creationId xmlns:p14="http://schemas.microsoft.com/office/powerpoint/2010/main" val="11470545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SVM is robust to outliers:</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790113" y="967666"/>
            <a:ext cx="10564428" cy="5739414"/>
          </a:xfrm>
        </p:spPr>
        <p:txBody>
          <a:bodyPr>
            <a:noAutofit/>
          </a:bodyPr>
          <a:lstStyle/>
          <a:p>
            <a:pPr marL="285750" indent="-285750" algn="just">
              <a:lnSpc>
                <a:spcPct val="100000"/>
              </a:lnSpc>
              <a:buFont typeface="Wingdings" panose="05000000000000000000" pitchFamily="2" charset="2"/>
              <a:buChar char="Ø"/>
            </a:pPr>
            <a:r>
              <a:rPr lang="en-US" sz="1800" b="0" i="0" dirty="0">
                <a:solidFill>
                  <a:srgbClr val="333333"/>
                </a:solidFill>
                <a:effectLst/>
                <a:latin typeface="Times New Roman" panose="02020603050405020304" pitchFamily="18" charset="0"/>
                <a:cs typeface="Times New Roman" panose="02020603050405020304" pitchFamily="18" charset="0"/>
              </a:rPr>
              <a:t>Here we have one </a:t>
            </a:r>
            <a:r>
              <a:rPr lang="en-US" sz="1800" b="0" i="0" dirty="0">
                <a:solidFill>
                  <a:srgbClr val="0070C0"/>
                </a:solidFill>
                <a:effectLst/>
                <a:latin typeface="Times New Roman" panose="02020603050405020304" pitchFamily="18" charset="0"/>
                <a:cs typeface="Times New Roman" panose="02020603050405020304" pitchFamily="18" charset="0"/>
              </a:rPr>
              <a:t>blue ball </a:t>
            </a:r>
            <a:r>
              <a:rPr lang="en-US" sz="1800" b="0" i="0" dirty="0">
                <a:solidFill>
                  <a:srgbClr val="333333"/>
                </a:solidFill>
                <a:effectLst/>
                <a:latin typeface="Times New Roman" panose="02020603050405020304" pitchFamily="18" charset="0"/>
                <a:cs typeface="Times New Roman" panose="02020603050405020304" pitchFamily="18" charset="0"/>
              </a:rPr>
              <a:t>in the boundary of the </a:t>
            </a:r>
            <a:r>
              <a:rPr lang="en-US" sz="1800" b="0" i="0" dirty="0">
                <a:solidFill>
                  <a:srgbClr val="0070C0"/>
                </a:solidFill>
                <a:effectLst/>
                <a:latin typeface="Times New Roman" panose="02020603050405020304" pitchFamily="18" charset="0"/>
                <a:cs typeface="Times New Roman" panose="02020603050405020304" pitchFamily="18" charset="0"/>
              </a:rPr>
              <a:t>red ball</a:t>
            </a:r>
            <a:r>
              <a:rPr lang="en-US" sz="1800" b="0" i="0" dirty="0">
                <a:solidFill>
                  <a:srgbClr val="333333"/>
                </a:solidFill>
                <a:effectLst/>
                <a:latin typeface="Times New Roman" panose="02020603050405020304" pitchFamily="18" charset="0"/>
                <a:cs typeface="Times New Roman" panose="02020603050405020304" pitchFamily="18" charset="0"/>
              </a:rPr>
              <a:t>. So how does SVM classify the data? It’s simple! The blue ball in the boundary of red ones is an outlier of blue balls. The SVM algorithm has the characteristics to ignore the outlier and finds the best hyperplane that maximizes the margin. SVM is robust to outliers.</a:t>
            </a: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r>
              <a:rPr lang="en-US" sz="1800" dirty="0">
                <a:latin typeface="Times New Roman" panose="02020603050405020304" pitchFamily="18" charset="0"/>
                <a:cs typeface="Times New Roman" panose="02020603050405020304" pitchFamily="18" charset="0"/>
              </a:rPr>
              <a:t>Fig: Outliers [8]</a:t>
            </a:r>
          </a:p>
        </p:txBody>
      </p:sp>
      <p:pic>
        <p:nvPicPr>
          <p:cNvPr id="5" name="Picture 4">
            <a:extLst>
              <a:ext uri="{FF2B5EF4-FFF2-40B4-BE49-F238E27FC236}">
                <a16:creationId xmlns:a16="http://schemas.microsoft.com/office/drawing/2014/main" id="{133D3668-667F-2191-BF07-5845107521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1161" y="2735754"/>
            <a:ext cx="6409678" cy="3292183"/>
          </a:xfrm>
          <a:prstGeom prst="rect">
            <a:avLst/>
          </a:prstGeom>
        </p:spPr>
      </p:pic>
    </p:spTree>
    <p:extLst>
      <p:ext uri="{BB962C8B-B14F-4D97-AF65-F5344CB8AC3E}">
        <p14:creationId xmlns:p14="http://schemas.microsoft.com/office/powerpoint/2010/main" val="7105353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SVM Type:</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284085" y="967666"/>
            <a:ext cx="11567604" cy="5739414"/>
          </a:xfrm>
        </p:spPr>
        <p:txBody>
          <a:bodyPr>
            <a:noAutofit/>
          </a:bodyPr>
          <a:lstStyle/>
          <a:p>
            <a:pPr marL="342900" indent="-342900" algn="just">
              <a:lnSpc>
                <a:spcPct val="100000"/>
              </a:lnSpc>
              <a:buFont typeface="+mj-lt"/>
              <a:buAutoNum type="arabicPeriod"/>
            </a:pPr>
            <a:r>
              <a:rPr lang="en-US" sz="1800" dirty="0">
                <a:solidFill>
                  <a:srgbClr val="0070C0"/>
                </a:solidFill>
                <a:latin typeface="Times New Roman" panose="02020603050405020304" pitchFamily="18" charset="0"/>
                <a:cs typeface="Times New Roman" panose="02020603050405020304" pitchFamily="18" charset="0"/>
              </a:rPr>
              <a:t>Linear SVM: </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Linear SVMs use a linear decision boundary to separate the data points of different classes. </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When the data can be precisely linearly separated, linear SVMs are very suitable. This means that a single straight line (in 2D) or a hyperplane (in higher dimensions) can entirely divide the data points into their respective classes.</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r>
              <a:rPr lang="en-US" sz="1800" dirty="0">
                <a:latin typeface="Times New Roman" panose="02020603050405020304" pitchFamily="18" charset="0"/>
                <a:cs typeface="Times New Roman" panose="02020603050405020304" pitchFamily="18" charset="0"/>
              </a:rPr>
              <a:t>Fig: Linear SVM [5]</a:t>
            </a:r>
          </a:p>
        </p:txBody>
      </p:sp>
      <p:pic>
        <p:nvPicPr>
          <p:cNvPr id="6" name="Picture 5">
            <a:extLst>
              <a:ext uri="{FF2B5EF4-FFF2-40B4-BE49-F238E27FC236}">
                <a16:creationId xmlns:a16="http://schemas.microsoft.com/office/drawing/2014/main" id="{1753D58E-0809-AC84-F582-889F4ACC42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080" y="2879304"/>
            <a:ext cx="3116850" cy="3254198"/>
          </a:xfrm>
          <a:prstGeom prst="rect">
            <a:avLst/>
          </a:prstGeom>
        </p:spPr>
      </p:pic>
      <p:pic>
        <p:nvPicPr>
          <p:cNvPr id="8" name="Picture 7">
            <a:extLst>
              <a:ext uri="{FF2B5EF4-FFF2-40B4-BE49-F238E27FC236}">
                <a16:creationId xmlns:a16="http://schemas.microsoft.com/office/drawing/2014/main" id="{83F1F6B4-EEE6-774B-52A3-DB0228224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707" y="2795653"/>
            <a:ext cx="3258738" cy="3337849"/>
          </a:xfrm>
          <a:prstGeom prst="rect">
            <a:avLst/>
          </a:prstGeom>
        </p:spPr>
      </p:pic>
      <p:pic>
        <p:nvPicPr>
          <p:cNvPr id="10" name="Picture 9">
            <a:extLst>
              <a:ext uri="{FF2B5EF4-FFF2-40B4-BE49-F238E27FC236}">
                <a16:creationId xmlns:a16="http://schemas.microsoft.com/office/drawing/2014/main" id="{47ABB7F7-7E54-67AA-9644-C4C7883428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8426" y="3054755"/>
            <a:ext cx="3506115" cy="3078747"/>
          </a:xfrm>
          <a:prstGeom prst="rect">
            <a:avLst/>
          </a:prstGeom>
        </p:spPr>
      </p:pic>
    </p:spTree>
    <p:extLst>
      <p:ext uri="{BB962C8B-B14F-4D97-AF65-F5344CB8AC3E}">
        <p14:creationId xmlns:p14="http://schemas.microsoft.com/office/powerpoint/2010/main" val="18096509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SVM Type:</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284085" y="967666"/>
            <a:ext cx="11567604" cy="5739414"/>
          </a:xfrm>
        </p:spPr>
        <p:txBody>
          <a:bodyPr>
            <a:noAutofit/>
          </a:bodyPr>
          <a:lstStyle/>
          <a:p>
            <a:pPr marL="342900" indent="-342900" algn="just">
              <a:lnSpc>
                <a:spcPct val="100000"/>
              </a:lnSpc>
              <a:buFont typeface="+mj-lt"/>
              <a:buAutoNum type="arabicPeriod"/>
            </a:pPr>
            <a:r>
              <a:rPr lang="en-US" sz="1800" dirty="0">
                <a:solidFill>
                  <a:srgbClr val="0070C0"/>
                </a:solidFill>
                <a:latin typeface="Times New Roman" panose="02020603050405020304" pitchFamily="18" charset="0"/>
                <a:cs typeface="Times New Roman" panose="02020603050405020304" pitchFamily="18" charset="0"/>
              </a:rPr>
              <a:t>Non-Linear SVM: </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Non-Linear SVM can be used to classify data when it cannot be separated into two classes by a straight line (in the case of 2D). </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By using kernel functions, nonlinear SVMs can handle nonlinearly separable data. </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original input data is transformed by these kernel functions into a higher-dimensional feature space, where the data points can be linearly separated. </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A linear SVM is used to locate a nonlinear decision boundary in this modified space. </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r>
              <a:rPr lang="en-US" sz="1800" dirty="0">
                <a:latin typeface="Times New Roman" panose="02020603050405020304" pitchFamily="18" charset="0"/>
                <a:cs typeface="Times New Roman" panose="02020603050405020304" pitchFamily="18" charset="0"/>
              </a:rPr>
              <a:t>Fig: Non-Linear data points [8]</a:t>
            </a:r>
          </a:p>
        </p:txBody>
      </p:sp>
      <p:pic>
        <p:nvPicPr>
          <p:cNvPr id="5" name="Picture 4">
            <a:extLst>
              <a:ext uri="{FF2B5EF4-FFF2-40B4-BE49-F238E27FC236}">
                <a16:creationId xmlns:a16="http://schemas.microsoft.com/office/drawing/2014/main" id="{4C81C1E5-7BA7-E4F9-1115-93357B6D6F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6308" y="3837374"/>
            <a:ext cx="2386311" cy="2251236"/>
          </a:xfrm>
          <a:prstGeom prst="rect">
            <a:avLst/>
          </a:prstGeom>
        </p:spPr>
      </p:pic>
      <p:pic>
        <p:nvPicPr>
          <p:cNvPr id="9" name="Picture 8">
            <a:extLst>
              <a:ext uri="{FF2B5EF4-FFF2-40B4-BE49-F238E27FC236}">
                <a16:creationId xmlns:a16="http://schemas.microsoft.com/office/drawing/2014/main" id="{02BF2DB3-BA8A-4D50-C59B-1BB5E519B7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7074" y="3837372"/>
            <a:ext cx="3292125" cy="2251237"/>
          </a:xfrm>
          <a:prstGeom prst="rect">
            <a:avLst/>
          </a:prstGeom>
        </p:spPr>
      </p:pic>
      <p:pic>
        <p:nvPicPr>
          <p:cNvPr id="12" name="Picture 11">
            <a:extLst>
              <a:ext uri="{FF2B5EF4-FFF2-40B4-BE49-F238E27FC236}">
                <a16:creationId xmlns:a16="http://schemas.microsoft.com/office/drawing/2014/main" id="{74B312EC-A6F5-7DCB-300A-4E4D5DDCCB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669" y="3639235"/>
            <a:ext cx="2587296" cy="2451122"/>
          </a:xfrm>
          <a:prstGeom prst="rect">
            <a:avLst/>
          </a:prstGeom>
        </p:spPr>
      </p:pic>
    </p:spTree>
    <p:extLst>
      <p:ext uri="{BB962C8B-B14F-4D97-AF65-F5344CB8AC3E}">
        <p14:creationId xmlns:p14="http://schemas.microsoft.com/office/powerpoint/2010/main" val="36130574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Kernel Trick :</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790113" y="967666"/>
            <a:ext cx="10564428" cy="5739414"/>
          </a:xfrm>
        </p:spPr>
        <p:txBody>
          <a:bodyPr>
            <a:noAutofit/>
          </a:bodyPr>
          <a:lstStyle/>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Kernel Trick is used to classify non-linear to linear using some Mathematical Concepts provided by Mercer’s theorem.</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It converts non-linear lower dimension space to a higher dimension space thereby we can get a linear classification. </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So, we are projecting the data with some extra features so that it can convert to a higher dimension space.</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45EE1109-A48D-02F1-DE30-5DA1BB0EAA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9839" y="2965142"/>
            <a:ext cx="6357528" cy="3585539"/>
          </a:xfrm>
          <a:prstGeom prst="rect">
            <a:avLst/>
          </a:prstGeom>
        </p:spPr>
      </p:pic>
    </p:spTree>
    <p:extLst>
      <p:ext uri="{BB962C8B-B14F-4D97-AF65-F5344CB8AC3E}">
        <p14:creationId xmlns:p14="http://schemas.microsoft.com/office/powerpoint/2010/main" val="1633020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Kernel Trick :</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150920" y="967666"/>
            <a:ext cx="11949344" cy="5739414"/>
          </a:xfrm>
        </p:spPr>
        <p:txBody>
          <a:bodyPr>
            <a:noAutofit/>
          </a:bodyPr>
          <a:lstStyle/>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input data is mapped to higher dimension by passing through a kernel and then class blue and red are linearly separated by the hyperplane with maximum margin distance from support vectors.</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r>
              <a:rPr lang="en-US" sz="1800" dirty="0">
                <a:latin typeface="Times New Roman" panose="02020603050405020304" pitchFamily="18" charset="0"/>
                <a:cs typeface="Times New Roman" panose="02020603050405020304" pitchFamily="18" charset="0"/>
              </a:rPr>
              <a:t>Fig: Mapping low-dimension to high-dimension space using </a:t>
            </a:r>
            <a:r>
              <a:rPr lang="en-US" sz="1800" dirty="0" err="1">
                <a:latin typeface="Times New Roman" panose="02020603050405020304" pitchFamily="18" charset="0"/>
                <a:cs typeface="Times New Roman" panose="02020603050405020304" pitchFamily="18" charset="0"/>
              </a:rPr>
              <a:t>kernal</a:t>
            </a:r>
            <a:r>
              <a:rPr lang="en-US" sz="1800" dirty="0">
                <a:latin typeface="Times New Roman" panose="02020603050405020304" pitchFamily="18" charset="0"/>
                <a:cs typeface="Times New Roman" panose="02020603050405020304" pitchFamily="18" charset="0"/>
              </a:rPr>
              <a:t> [9]</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1E160347-3909-8E78-E73C-885B08728A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271" y="1793289"/>
            <a:ext cx="10331758" cy="3975253"/>
          </a:xfrm>
          <a:prstGeom prst="rect">
            <a:avLst/>
          </a:prstGeom>
        </p:spPr>
      </p:pic>
    </p:spTree>
    <p:extLst>
      <p:ext uri="{BB962C8B-B14F-4D97-AF65-F5344CB8AC3E}">
        <p14:creationId xmlns:p14="http://schemas.microsoft.com/office/powerpoint/2010/main" val="40973595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Kernel Trick :</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790113" y="887767"/>
            <a:ext cx="10564428" cy="5819313"/>
          </a:xfrm>
        </p:spPr>
        <p:txBody>
          <a:bodyPr>
            <a:noAutofit/>
          </a:bodyPr>
          <a:lstStyle/>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we want our model to distinguish mangoes and guavas on the x-axis, as seen in the diagram below. Our model is unable to separate them using a specific “point” on the x-axis that can differentiate both of these classes since such a point is not present here.</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kernel will transform the data populated on the x-axis using the mathematical function “f = x ^ 2″. This function will transform the straight line into a parabola where the classification is linear and relatively easier using the hyperplane. </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r>
              <a:rPr lang="en-US" sz="1800" dirty="0">
                <a:latin typeface="Times New Roman" panose="02020603050405020304" pitchFamily="18" charset="0"/>
                <a:cs typeface="Times New Roman" panose="02020603050405020304" pitchFamily="18" charset="0"/>
              </a:rPr>
              <a:t>Fig: Mapping low-dimension to high-dimension space using </a:t>
            </a:r>
            <a:r>
              <a:rPr lang="en-US" sz="1800" dirty="0" err="1">
                <a:latin typeface="Times New Roman" panose="02020603050405020304" pitchFamily="18" charset="0"/>
                <a:cs typeface="Times New Roman" panose="02020603050405020304" pitchFamily="18" charset="0"/>
              </a:rPr>
              <a:t>kernal</a:t>
            </a:r>
            <a:r>
              <a:rPr lang="en-US" sz="1800" dirty="0">
                <a:latin typeface="Times New Roman" panose="02020603050405020304" pitchFamily="18" charset="0"/>
                <a:cs typeface="Times New Roman" panose="02020603050405020304" pitchFamily="18" charset="0"/>
              </a:rPr>
              <a:t> [9]</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C84E2CD-E4E0-B1C7-E382-5C205E37B8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6873" y="2999333"/>
            <a:ext cx="4697049" cy="3078747"/>
          </a:xfrm>
          <a:prstGeom prst="rect">
            <a:avLst/>
          </a:prstGeom>
        </p:spPr>
      </p:pic>
      <p:pic>
        <p:nvPicPr>
          <p:cNvPr id="7" name="Picture 6">
            <a:extLst>
              <a:ext uri="{FF2B5EF4-FFF2-40B4-BE49-F238E27FC236}">
                <a16:creationId xmlns:a16="http://schemas.microsoft.com/office/drawing/2014/main" id="{79800E08-12E9-110E-D303-C7EEBE4CD3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3794" y="2999334"/>
            <a:ext cx="3807702" cy="3078747"/>
          </a:xfrm>
          <a:prstGeom prst="rect">
            <a:avLst/>
          </a:prstGeom>
        </p:spPr>
      </p:pic>
    </p:spTree>
    <p:extLst>
      <p:ext uri="{BB962C8B-B14F-4D97-AF65-F5344CB8AC3E}">
        <p14:creationId xmlns:p14="http://schemas.microsoft.com/office/powerpoint/2010/main" val="35236945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Kernel Trick :</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813786" y="887767"/>
            <a:ext cx="10564428" cy="5819313"/>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r>
              <a:rPr lang="en-US" sz="1800" dirty="0">
                <a:latin typeface="Times New Roman" panose="02020603050405020304" pitchFamily="18" charset="0"/>
                <a:cs typeface="Times New Roman" panose="02020603050405020304" pitchFamily="18" charset="0"/>
              </a:rPr>
              <a:t>Fig: Mapping 2-dimension to 3-dimension space using </a:t>
            </a:r>
            <a:r>
              <a:rPr lang="en-US" sz="1800" dirty="0" err="1">
                <a:latin typeface="Times New Roman" panose="02020603050405020304" pitchFamily="18" charset="0"/>
                <a:cs typeface="Times New Roman" panose="02020603050405020304" pitchFamily="18" charset="0"/>
              </a:rPr>
              <a:t>kernal</a:t>
            </a:r>
            <a:r>
              <a:rPr lang="en-US" sz="1800" dirty="0">
                <a:latin typeface="Times New Roman" panose="02020603050405020304" pitchFamily="18" charset="0"/>
                <a:cs typeface="Times New Roman" panose="02020603050405020304" pitchFamily="18" charset="0"/>
              </a:rPr>
              <a:t> [11]</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FDA0AA6-BB55-3B18-59DE-51661262A0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1402" y="1180730"/>
            <a:ext cx="8549196" cy="4789503"/>
          </a:xfrm>
          <a:prstGeom prst="rect">
            <a:avLst/>
          </a:prstGeom>
        </p:spPr>
      </p:pic>
    </p:spTree>
    <p:extLst>
      <p:ext uri="{BB962C8B-B14F-4D97-AF65-F5344CB8AC3E}">
        <p14:creationId xmlns:p14="http://schemas.microsoft.com/office/powerpoint/2010/main" val="31221211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Kernel Trick :</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790113" y="967666"/>
            <a:ext cx="10564428" cy="5739414"/>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r>
              <a:rPr lang="en-US" sz="1800" dirty="0">
                <a:latin typeface="Times New Roman" panose="02020603050405020304" pitchFamily="18" charset="0"/>
                <a:cs typeface="Times New Roman" panose="02020603050405020304" pitchFamily="18" charset="0"/>
              </a:rPr>
              <a:t>Fig: Mapping low-dimension to high-dimension space using </a:t>
            </a:r>
            <a:r>
              <a:rPr lang="en-US" sz="1800" dirty="0" err="1">
                <a:latin typeface="Times New Roman" panose="02020603050405020304" pitchFamily="18" charset="0"/>
                <a:cs typeface="Times New Roman" panose="02020603050405020304" pitchFamily="18" charset="0"/>
              </a:rPr>
              <a:t>kernal</a:t>
            </a:r>
            <a:r>
              <a:rPr lang="en-US" sz="1800" dirty="0">
                <a:latin typeface="Times New Roman" panose="02020603050405020304" pitchFamily="18" charset="0"/>
                <a:cs typeface="Times New Roman" panose="02020603050405020304" pitchFamily="18" charset="0"/>
              </a:rPr>
              <a:t> [11]</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D1C9C7F-39EE-927D-CF3B-C51107C514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180731"/>
            <a:ext cx="9650027" cy="4554244"/>
          </a:xfrm>
          <a:prstGeom prst="rect">
            <a:avLst/>
          </a:prstGeom>
        </p:spPr>
      </p:pic>
    </p:spTree>
    <p:extLst>
      <p:ext uri="{BB962C8B-B14F-4D97-AF65-F5344CB8AC3E}">
        <p14:creationId xmlns:p14="http://schemas.microsoft.com/office/powerpoint/2010/main" val="1851948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719091" y="314495"/>
            <a:ext cx="10525957" cy="644293"/>
          </a:xfrm>
        </p:spPr>
        <p:txBody>
          <a:bodyPr>
            <a:normAutofit fontScale="90000"/>
          </a:bodyPr>
          <a:lstStyle/>
          <a:p>
            <a:pPr>
              <a:lnSpc>
                <a:spcPct val="150000"/>
              </a:lnSpc>
            </a:pPr>
            <a:r>
              <a:rPr lang="en-US" sz="2800" dirty="0">
                <a:latin typeface="Times New Roman" panose="02020603050405020304" pitchFamily="18" charset="0"/>
                <a:cs typeface="Times New Roman" panose="02020603050405020304" pitchFamily="18" charset="0"/>
              </a:rPr>
              <a:t>Which of the following is/are classification problem(s)? </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1524000" y="1038688"/>
            <a:ext cx="9144000" cy="5335480"/>
          </a:xfrm>
        </p:spPr>
        <p:txBody>
          <a:bodyPr>
            <a:noAutofit/>
          </a:bodyPr>
          <a:lstStyle/>
          <a:p>
            <a:pPr marL="342900" indent="-34290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Predicting the gender of a person by his/her handwriting style</a:t>
            </a:r>
          </a:p>
          <a:p>
            <a:pPr marL="342900" indent="-34290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Predicting house price based on area.</a:t>
            </a:r>
          </a:p>
          <a:p>
            <a:pPr marL="342900" indent="-34290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Predicting whether monsoon will be normal next year.</a:t>
            </a:r>
          </a:p>
          <a:p>
            <a:pPr marL="342900" indent="-34290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Predict the number of copies a music album will be sold next month.</a:t>
            </a:r>
          </a:p>
        </p:txBody>
      </p:sp>
    </p:spTree>
    <p:extLst>
      <p:ext uri="{BB962C8B-B14F-4D97-AF65-F5344CB8AC3E}">
        <p14:creationId xmlns:p14="http://schemas.microsoft.com/office/powerpoint/2010/main" val="28410534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SVM Parameter C:</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790113" y="861134"/>
            <a:ext cx="10564428" cy="5845946"/>
          </a:xfrm>
        </p:spPr>
        <p:txBody>
          <a:bodyPr>
            <a:noAutofit/>
          </a:bodyPr>
          <a:lstStyle/>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While building the model, we use a hyperparameter called “Cost. It is denoted by “C”.</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influence of C’s value on the margin is depicted in the diagram below. When the value is small, for example, C=1, the margin widens, while when the value is high, the margin narrows down.</a:t>
            </a:r>
          </a:p>
          <a:p>
            <a:pPr marL="285750" indent="-285750" algn="just">
              <a:lnSpc>
                <a:spcPct val="100000"/>
              </a:lnSpc>
              <a:buFont typeface="Wingdings" panose="05000000000000000000" pitchFamily="2" charset="2"/>
              <a:buChar char="Ø"/>
            </a:pPr>
            <a:r>
              <a:rPr lang="en-US" sz="1800" b="0" i="0" dirty="0" err="1">
                <a:solidFill>
                  <a:srgbClr val="0070C0"/>
                </a:solidFill>
                <a:effectLst/>
                <a:latin typeface="Times New Roman" panose="02020603050405020304" pitchFamily="18" charset="0"/>
                <a:cs typeface="Times New Roman" panose="02020603050405020304" pitchFamily="18" charset="0"/>
              </a:rPr>
              <a:t>Small‘C’Value</a:t>
            </a:r>
            <a:r>
              <a:rPr lang="en-US" sz="1800" b="0" i="0" dirty="0">
                <a:solidFill>
                  <a:srgbClr val="0070C0"/>
                </a:solidFill>
                <a:effectLst/>
                <a:latin typeface="Times New Roman" panose="02020603050405020304" pitchFamily="18" charset="0"/>
                <a:cs typeface="Times New Roman" panose="02020603050405020304" pitchFamily="18" charset="0"/>
              </a:rPr>
              <a:t>—-&gt;</a:t>
            </a:r>
            <a:r>
              <a:rPr lang="en-US" sz="1800" b="0" i="0" dirty="0" err="1">
                <a:solidFill>
                  <a:srgbClr val="0070C0"/>
                </a:solidFill>
                <a:effectLst/>
                <a:latin typeface="Times New Roman" panose="02020603050405020304" pitchFamily="18" charset="0"/>
                <a:cs typeface="Times New Roman" panose="02020603050405020304" pitchFamily="18" charset="0"/>
              </a:rPr>
              <a:t>LargeBudget</a:t>
            </a:r>
            <a:r>
              <a:rPr lang="en-US" sz="1800" b="0" i="0" dirty="0">
                <a:solidFill>
                  <a:srgbClr val="0070C0"/>
                </a:solidFill>
                <a:effectLst/>
                <a:latin typeface="Times New Roman" panose="02020603050405020304" pitchFamily="18" charset="0"/>
                <a:cs typeface="Times New Roman" panose="02020603050405020304" pitchFamily="18" charset="0"/>
              </a:rPr>
              <a:t>—–&gt;</a:t>
            </a:r>
            <a:r>
              <a:rPr lang="en-US" sz="1800" b="0" i="0" dirty="0" err="1">
                <a:solidFill>
                  <a:srgbClr val="0070C0"/>
                </a:solidFill>
                <a:effectLst/>
                <a:latin typeface="Times New Roman" panose="02020603050405020304" pitchFamily="18" charset="0"/>
                <a:cs typeface="Times New Roman" panose="02020603050405020304" pitchFamily="18" charset="0"/>
              </a:rPr>
              <a:t>WideMargin</a:t>
            </a:r>
            <a:r>
              <a:rPr lang="en-US" sz="1800" b="0" i="0" dirty="0">
                <a:solidFill>
                  <a:srgbClr val="0070C0"/>
                </a:solidFill>
                <a:effectLst/>
                <a:latin typeface="Times New Roman" panose="02020603050405020304" pitchFamily="18" charset="0"/>
                <a:cs typeface="Times New Roman" panose="02020603050405020304" pitchFamily="18" charset="0"/>
              </a:rPr>
              <a:t>——&gt;Allows more misclassification</a:t>
            </a:r>
          </a:p>
          <a:p>
            <a:pPr marL="285750" indent="-285750" algn="just">
              <a:lnSpc>
                <a:spcPct val="100000"/>
              </a:lnSpc>
              <a:buFont typeface="Wingdings" panose="05000000000000000000" pitchFamily="2" charset="2"/>
              <a:buChar char="Ø"/>
            </a:pPr>
            <a:r>
              <a:rPr lang="en-US" sz="1800" b="0" i="0" dirty="0">
                <a:solidFill>
                  <a:srgbClr val="0070C0"/>
                </a:solidFill>
                <a:effectLst/>
                <a:latin typeface="Times New Roman" panose="02020603050405020304" pitchFamily="18" charset="0"/>
                <a:cs typeface="Times New Roman" panose="02020603050405020304" pitchFamily="18" charset="0"/>
              </a:rPr>
              <a:t>Large ‘C’ Value —-&gt; Small Budget —–&gt; Narrow Margin ——&gt; Allows less misclassification</a:t>
            </a:r>
            <a:endParaRPr lang="en-US" sz="1800" dirty="0">
              <a:solidFill>
                <a:srgbClr val="0070C0"/>
              </a:solidFill>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r>
              <a:rPr lang="en-US" sz="1800" dirty="0">
                <a:latin typeface="Times New Roman" panose="02020603050405020304" pitchFamily="18" charset="0"/>
                <a:cs typeface="Times New Roman" panose="02020603050405020304" pitchFamily="18" charset="0"/>
              </a:rPr>
              <a:t>Fig: Effect of C value [9]</a:t>
            </a: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C776554-3DCA-5B24-93F8-1848112CF7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1596" y="2831977"/>
            <a:ext cx="7818798" cy="3435658"/>
          </a:xfrm>
          <a:prstGeom prst="rect">
            <a:avLst/>
          </a:prstGeom>
        </p:spPr>
      </p:pic>
    </p:spTree>
    <p:extLst>
      <p:ext uri="{BB962C8B-B14F-4D97-AF65-F5344CB8AC3E}">
        <p14:creationId xmlns:p14="http://schemas.microsoft.com/office/powerpoint/2010/main" val="30422579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Listed below are a few SVM Kernels.:</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790113" y="861134"/>
            <a:ext cx="10564428" cy="5845946"/>
          </a:xfrm>
        </p:spPr>
        <p:txBody>
          <a:bodyPr>
            <a:noAutofit/>
          </a:bodyPr>
          <a:lstStyle/>
          <a:p>
            <a:pPr marL="342900" marR="0" lvl="0" indent="-3429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800"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Linear Kernel:</a:t>
            </a:r>
          </a:p>
          <a:p>
            <a:pPr marR="0" lvl="0" algn="just" defTabSz="914400" rtl="0" eaLnBrk="0" fontAlgn="base" latinLnBrk="0" hangingPunct="0">
              <a:lnSpc>
                <a:spcPct val="150000"/>
              </a:lnSpc>
              <a:spcBef>
                <a:spcPct val="0"/>
              </a:spcBef>
              <a:spcAft>
                <a:spcPct val="0"/>
              </a:spcAft>
              <a:buClrTx/>
              <a:buSzTx/>
              <a:tabLst/>
            </a:pPr>
            <a:r>
              <a:rPr lang="en-US" altLang="en-US" sz="1800" dirty="0">
                <a:latin typeface="Times New Roman" panose="02020603050405020304" pitchFamily="18" charset="0"/>
                <a:cs typeface="Times New Roman" panose="02020603050405020304" pitchFamily="18" charset="0"/>
              </a:rPr>
              <a:t>	</a:t>
            </a:r>
            <a:r>
              <a:rPr kumimoji="0" lang="en-US" altLang="en-US" sz="1800" i="0" u="none" strike="noStrike" cap="none" normalizeH="0" baseline="0" dirty="0">
                <a:ln>
                  <a:noFill/>
                </a:ln>
                <a:effectLst/>
                <a:latin typeface="Times New Roman" panose="02020603050405020304" pitchFamily="18" charset="0"/>
                <a:cs typeface="Times New Roman" panose="02020603050405020304" pitchFamily="18" charset="0"/>
              </a:rPr>
              <a:t>F(x, y) = sum( </a:t>
            </a:r>
            <a:r>
              <a:rPr kumimoji="0" lang="en-US" altLang="en-US" sz="1800" i="0" u="none" strike="noStrike" cap="none" normalizeH="0" baseline="0" dirty="0" err="1">
                <a:ln>
                  <a:noFill/>
                </a:ln>
                <a:effectLst/>
                <a:latin typeface="Times New Roman" panose="02020603050405020304" pitchFamily="18" charset="0"/>
                <a:cs typeface="Times New Roman" panose="02020603050405020304" pitchFamily="18" charset="0"/>
              </a:rPr>
              <a:t>x.y</a:t>
            </a:r>
            <a:r>
              <a:rPr kumimoji="0" lang="en-US" altLang="en-US" sz="1800" i="0" u="none" strike="noStrike" cap="none" normalizeH="0" baseline="0" dirty="0">
                <a:ln>
                  <a:noFill/>
                </a:ln>
                <a:effectLst/>
                <a:latin typeface="Times New Roman" panose="02020603050405020304" pitchFamily="18" charset="0"/>
                <a:cs typeface="Times New Roman" panose="02020603050405020304" pitchFamily="18" charset="0"/>
              </a:rPr>
              <a:t>)</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800" i="0" u="none" strike="noStrike" cap="none" normalizeH="0" baseline="0" dirty="0">
                <a:ln>
                  <a:noFill/>
                </a:ln>
                <a:effectLst/>
                <a:latin typeface="Times New Roman" panose="02020603050405020304" pitchFamily="18" charset="0"/>
                <a:cs typeface="Times New Roman" panose="02020603050405020304" pitchFamily="18" charset="0"/>
              </a:rPr>
              <a:t>Here, x, y represents the data you’re trying to classify.</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800" i="0" u="none" strike="noStrike" cap="none" normalizeH="0" baseline="0" dirty="0">
                <a:ln>
                  <a:noFill/>
                </a:ln>
                <a:effectLst/>
                <a:latin typeface="Times New Roman" panose="02020603050405020304" pitchFamily="18" charset="0"/>
                <a:cs typeface="Times New Roman" panose="02020603050405020304" pitchFamily="18" charset="0"/>
              </a:rPr>
              <a:t>The linear kernel is equivalent to the Support Vector Classifier.</a:t>
            </a: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startAt="2"/>
              <a:tabLst/>
            </a:pPr>
            <a:r>
              <a:rPr kumimoji="0" lang="en-US" altLang="en-US" sz="1800"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Polynomial Kernel:</a:t>
            </a:r>
          </a:p>
          <a:p>
            <a:pPr lvl="1" algn="just" eaLnBrk="0" fontAlgn="base" hangingPunct="0">
              <a:lnSpc>
                <a:spcPct val="150000"/>
              </a:lnSpc>
              <a:spcBef>
                <a:spcPct val="0"/>
              </a:spcBef>
              <a:spcAft>
                <a:spcPct val="0"/>
              </a:spcAft>
            </a:pPr>
            <a:r>
              <a:rPr kumimoji="0" lang="en-US" altLang="en-US" sz="1800" i="0" u="none" strike="noStrike" cap="none" normalizeH="0" baseline="0" dirty="0">
                <a:ln>
                  <a:noFill/>
                </a:ln>
                <a:effectLst/>
                <a:latin typeface="Times New Roman" panose="02020603050405020304" pitchFamily="18" charset="0"/>
                <a:cs typeface="Times New Roman" panose="02020603050405020304" pitchFamily="18" charset="0"/>
              </a:rPr>
              <a:t>F(x, y) = (x.y+1)^d</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800" i="0" u="none" strike="noStrike" cap="none" normalizeH="0" baseline="0" dirty="0">
                <a:ln>
                  <a:noFill/>
                </a:ln>
                <a:effectLst/>
                <a:latin typeface="Times New Roman" panose="02020603050405020304" pitchFamily="18" charset="0"/>
                <a:cs typeface="Times New Roman" panose="02020603050405020304" pitchFamily="18" charset="0"/>
              </a:rPr>
              <a:t>It is better than the Linear Kernel. Here d denotes the degree of the polynomial.</a:t>
            </a: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startAt="3"/>
              <a:tabLst/>
            </a:pPr>
            <a:r>
              <a:rPr kumimoji="0" lang="en-US" altLang="en-US" sz="1800"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Radial Kernel: </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800" i="0" u="none" strike="noStrike" cap="none" normalizeH="0" baseline="0" dirty="0">
                <a:ln>
                  <a:noFill/>
                </a:ln>
                <a:effectLst/>
                <a:latin typeface="Times New Roman" panose="02020603050405020304" pitchFamily="18" charset="0"/>
                <a:cs typeface="Times New Roman" panose="02020603050405020304" pitchFamily="18" charset="0"/>
              </a:rPr>
              <a:t>It is highly recommended for classifying non-linear data.</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GB" altLang="en-US" sz="1800" i="0" u="none" strike="noStrike" cap="none" normalizeH="0" baseline="0" dirty="0">
                <a:ln>
                  <a:noFill/>
                </a:ln>
                <a:effectLst/>
                <a:latin typeface="Times New Roman" panose="02020603050405020304" pitchFamily="18" charset="0"/>
                <a:cs typeface="Times New Roman" panose="02020603050405020304" pitchFamily="18" charset="0"/>
              </a:rPr>
              <a:t>The radius of impact for each point is defined by the gamma value. Where a high gamma value corresponds to a small radius of influence for each data and a low gamma value corresponds to a wide radius of influence for each data.</a:t>
            </a:r>
          </a:p>
          <a:p>
            <a:pPr marR="0" lvl="0" algn="just" defTabSz="914400" rtl="0" eaLnBrk="0" fontAlgn="base" latinLnBrk="0" hangingPunct="0">
              <a:lnSpc>
                <a:spcPct val="150000"/>
              </a:lnSpc>
              <a:spcBef>
                <a:spcPct val="0"/>
              </a:spcBef>
              <a:spcAft>
                <a:spcPct val="0"/>
              </a:spcAft>
              <a:buClrTx/>
              <a:buSzTx/>
              <a:tabLst/>
            </a:pPr>
            <a:r>
              <a:rPr lang="en-US" altLang="en-US" sz="1800" dirty="0">
                <a:latin typeface="Times New Roman" panose="02020603050405020304" pitchFamily="18" charset="0"/>
                <a:cs typeface="Times New Roman" panose="02020603050405020304" pitchFamily="18" charset="0"/>
              </a:rPr>
              <a:t>	</a:t>
            </a:r>
            <a:r>
              <a:rPr kumimoji="0" lang="en-US" altLang="en-US" sz="1800" i="0" u="none" strike="noStrike" cap="none" normalizeH="0" baseline="0" dirty="0">
                <a:ln>
                  <a:noFill/>
                </a:ln>
                <a:effectLst/>
                <a:latin typeface="Times New Roman" panose="02020603050405020304" pitchFamily="18" charset="0"/>
                <a:cs typeface="Times New Roman" panose="02020603050405020304" pitchFamily="18" charset="0"/>
              </a:rPr>
              <a:t>F(x, y) = exp (-gamma * ||x – y||^2)</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733964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Neural Network: Introduction</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790112" y="861134"/>
            <a:ext cx="11043821" cy="5845946"/>
          </a:xfrm>
        </p:spPr>
        <p:txBody>
          <a:bodyPr>
            <a:noAutofit/>
          </a:bodyPr>
          <a:lstStyle/>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A </a:t>
            </a:r>
            <a:r>
              <a:rPr lang="en-US" sz="1800" dirty="0">
                <a:solidFill>
                  <a:srgbClr val="00B0F0"/>
                </a:solidFill>
                <a:latin typeface="Times New Roman" panose="02020603050405020304" pitchFamily="18" charset="0"/>
                <a:cs typeface="Times New Roman" panose="02020603050405020304" pitchFamily="18" charset="0"/>
              </a:rPr>
              <a:t>neural network </a:t>
            </a:r>
            <a:r>
              <a:rPr lang="en-US" sz="1800" dirty="0">
                <a:latin typeface="Times New Roman" panose="02020603050405020304" pitchFamily="18" charset="0"/>
                <a:cs typeface="Times New Roman" panose="02020603050405020304" pitchFamily="18" charset="0"/>
              </a:rPr>
              <a:t>is a computational model </a:t>
            </a:r>
            <a:r>
              <a:rPr lang="en-US" sz="1800" dirty="0">
                <a:solidFill>
                  <a:srgbClr val="00B0F0"/>
                </a:solidFill>
                <a:latin typeface="Times New Roman" panose="02020603050405020304" pitchFamily="18" charset="0"/>
                <a:cs typeface="Times New Roman" panose="02020603050405020304" pitchFamily="18" charset="0"/>
              </a:rPr>
              <a:t>inspired by the structure and function of the human brain</a:t>
            </a:r>
            <a:r>
              <a:rPr lang="en-US" sz="1800" dirty="0">
                <a:latin typeface="Times New Roman" panose="02020603050405020304" pitchFamily="18" charset="0"/>
                <a:cs typeface="Times New Roman" panose="02020603050405020304" pitchFamily="18" charset="0"/>
              </a:rPr>
              <a:t> (because </a:t>
            </a:r>
            <a:r>
              <a:rPr lang="en-US" sz="1800" dirty="0">
                <a:solidFill>
                  <a:srgbClr val="00B0F0"/>
                </a:solidFill>
                <a:latin typeface="Times New Roman" panose="02020603050405020304" pitchFamily="18" charset="0"/>
                <a:cs typeface="Times New Roman" panose="02020603050405020304" pitchFamily="18" charset="0"/>
              </a:rPr>
              <a:t>mimic the basic functioning of the human brain</a:t>
            </a:r>
            <a:r>
              <a:rPr lang="en-US" sz="1800" dirty="0">
                <a:latin typeface="Times New Roman" panose="02020603050405020304" pitchFamily="18" charset="0"/>
                <a:cs typeface="Times New Roman" panose="02020603050405020304" pitchFamily="18" charset="0"/>
              </a:rPr>
              <a:t>).</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It consists of </a:t>
            </a:r>
            <a:r>
              <a:rPr lang="en-US" sz="1800" dirty="0">
                <a:solidFill>
                  <a:srgbClr val="00B0F0"/>
                </a:solidFill>
                <a:latin typeface="Times New Roman" panose="02020603050405020304" pitchFamily="18" charset="0"/>
                <a:cs typeface="Times New Roman" panose="02020603050405020304" pitchFamily="18" charset="0"/>
              </a:rPr>
              <a:t>interconnected nodes, called neurons</a:t>
            </a:r>
            <a:r>
              <a:rPr lang="en-US" sz="1800" dirty="0">
                <a:latin typeface="Times New Roman" panose="02020603050405020304" pitchFamily="18" charset="0"/>
                <a:cs typeface="Times New Roman" panose="02020603050405020304" pitchFamily="18" charset="0"/>
              </a:rPr>
              <a:t>, organized into layers. </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Neural Networks are complex systems with artificial neurons. Artificial </a:t>
            </a:r>
            <a:r>
              <a:rPr lang="en-US" sz="1800" dirty="0">
                <a:solidFill>
                  <a:srgbClr val="00B0F0"/>
                </a:solidFill>
                <a:latin typeface="Times New Roman" panose="02020603050405020304" pitchFamily="18" charset="0"/>
                <a:cs typeface="Times New Roman" panose="02020603050405020304" pitchFamily="18" charset="0"/>
              </a:rPr>
              <a:t>neurons/perceptron </a:t>
            </a:r>
            <a:r>
              <a:rPr lang="en-US" sz="1800" dirty="0">
                <a:latin typeface="Times New Roman" panose="02020603050405020304" pitchFamily="18" charset="0"/>
                <a:cs typeface="Times New Roman" panose="02020603050405020304" pitchFamily="18" charset="0"/>
              </a:rPr>
              <a:t>consist of:  Input, Weight, Bias, Activation Function, and  Output.</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r>
              <a:rPr lang="en-US" sz="1800" dirty="0">
                <a:latin typeface="Times New Roman" panose="02020603050405020304" pitchFamily="18" charset="0"/>
                <a:cs typeface="Times New Roman" panose="02020603050405020304" pitchFamily="18" charset="0"/>
              </a:rPr>
              <a:t>						Fig: Neural Network [12, </a:t>
            </a:r>
            <a:r>
              <a:rPr lang="en-US" sz="1800" dirty="0" err="1">
                <a:latin typeface="Times New Roman" panose="02020603050405020304" pitchFamily="18" charset="0"/>
                <a:cs typeface="Times New Roman" panose="02020603050405020304" pitchFamily="18" charset="0"/>
              </a:rPr>
              <a:t>javatpoint</a:t>
            </a:r>
            <a:r>
              <a:rPr lang="en-US" sz="1800" dirty="0">
                <a:latin typeface="Times New Roman" panose="02020603050405020304" pitchFamily="18" charset="0"/>
                <a:cs typeface="Times New Roman" panose="02020603050405020304" pitchFamily="18" charset="0"/>
              </a:rPr>
              <a:t>]</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00FC07A3-CA3F-F685-D0EA-893EDE228A22}"/>
              </a:ext>
            </a:extLst>
          </p:cNvPr>
          <p:cNvSpPr>
            <a:spLocks noChangeArrowheads="1"/>
          </p:cNvSpPr>
          <p:nvPr/>
        </p:nvSpPr>
        <p:spPr bwMode="auto">
          <a:xfrm>
            <a:off x="6003634"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5BD59ADA-262B-B736-9EB7-A698A0933D8D}"/>
              </a:ext>
            </a:extLst>
          </p:cNvPr>
          <p:cNvSpPr>
            <a:spLocks noChangeArrowheads="1"/>
          </p:cNvSpPr>
          <p:nvPr/>
        </p:nvSpPr>
        <p:spPr bwMode="auto">
          <a:xfrm>
            <a:off x="6003634"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92C776A4-C4DE-149B-CF07-710B616EBE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3629" y="2576665"/>
            <a:ext cx="5707875" cy="3144994"/>
          </a:xfrm>
          <a:prstGeom prst="rect">
            <a:avLst/>
          </a:prstGeom>
        </p:spPr>
      </p:pic>
      <p:pic>
        <p:nvPicPr>
          <p:cNvPr id="9" name="Picture 8">
            <a:extLst>
              <a:ext uri="{FF2B5EF4-FFF2-40B4-BE49-F238E27FC236}">
                <a16:creationId xmlns:a16="http://schemas.microsoft.com/office/drawing/2014/main" id="{FEAC25C1-E671-54DB-FEE4-F38010CBC8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709" y="2678097"/>
            <a:ext cx="3048000" cy="3810000"/>
          </a:xfrm>
          <a:prstGeom prst="rect">
            <a:avLst/>
          </a:prstGeom>
        </p:spPr>
      </p:pic>
    </p:spTree>
    <p:extLst>
      <p:ext uri="{BB962C8B-B14F-4D97-AF65-F5344CB8AC3E}">
        <p14:creationId xmlns:p14="http://schemas.microsoft.com/office/powerpoint/2010/main" val="23594970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51490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Neural Network: Architecture</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790112" y="870012"/>
            <a:ext cx="10892901" cy="5273336"/>
          </a:xfrm>
        </p:spPr>
        <p:txBody>
          <a:bodyPr>
            <a:noAutofit/>
          </a:bodyPr>
          <a:lstStyle/>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Neural network architecture refers to the specific layout and structure of a neural network, including the number of layers, the number of neurons or units in each layer, and the connections between them.</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 The architecture of a neural network greatly affects its performance and suitability for different tasks. </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Here are some key components and terms associated with neural network architecture:</a:t>
            </a:r>
          </a:p>
          <a:p>
            <a:pPr marL="342900" indent="-342900" algn="just">
              <a:lnSpc>
                <a:spcPct val="100000"/>
              </a:lnSpc>
              <a:buFont typeface="+mj-lt"/>
              <a:buAutoNum type="arabicPeriod"/>
            </a:pPr>
            <a:r>
              <a:rPr lang="en-US" sz="1800" dirty="0">
                <a:solidFill>
                  <a:srgbClr val="0070C0"/>
                </a:solidFill>
                <a:latin typeface="Times New Roman" panose="02020603050405020304" pitchFamily="18" charset="0"/>
                <a:cs typeface="Times New Roman" panose="02020603050405020304" pitchFamily="18" charset="0"/>
              </a:rPr>
              <a:t>Input Layer:</a:t>
            </a:r>
          </a:p>
          <a:p>
            <a:pPr marL="285750" indent="-285750" algn="just">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first layer of a neural network.</a:t>
            </a:r>
          </a:p>
          <a:p>
            <a:pPr marL="285750" indent="-285750" algn="just">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Neurons in this layer receive the raw input data and pass it on to the subsequent layers.</a:t>
            </a:r>
          </a:p>
          <a:p>
            <a:pPr marL="285750" indent="-285750" algn="just">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number of neurons in the input layer corresponds to the dimensionality of the input data.</a:t>
            </a:r>
          </a:p>
          <a:p>
            <a:pPr marL="342900" indent="-342900" algn="just">
              <a:lnSpc>
                <a:spcPct val="100000"/>
              </a:lnSpc>
              <a:buFont typeface="+mj-lt"/>
              <a:buAutoNum type="arabicPeriod" startAt="2"/>
            </a:pPr>
            <a:r>
              <a:rPr lang="en-US" sz="1800" dirty="0">
                <a:solidFill>
                  <a:srgbClr val="0070C0"/>
                </a:solidFill>
                <a:latin typeface="Times New Roman" panose="02020603050405020304" pitchFamily="18" charset="0"/>
                <a:cs typeface="Times New Roman" panose="02020603050405020304" pitchFamily="18" charset="0"/>
              </a:rPr>
              <a:t>Hidden Layers:</a:t>
            </a:r>
          </a:p>
          <a:p>
            <a:pPr marL="285750" indent="-285750" algn="just">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Layers that come after the input layer and before the output layer.</a:t>
            </a:r>
          </a:p>
          <a:p>
            <a:pPr marL="285750" indent="-285750" algn="just">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term "hidden" indicates that these layers do not directly interact with the external environment.</a:t>
            </a:r>
          </a:p>
          <a:p>
            <a:pPr marL="285750" indent="-285750" algn="just">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Neural networks can have multiple hidden layers, creating a deep neural network (DNN).</a:t>
            </a: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24214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51490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Neural Network: Architecture</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790112" y="665825"/>
            <a:ext cx="10892901" cy="6192175"/>
          </a:xfrm>
        </p:spPr>
        <p:txBody>
          <a:bodyPr>
            <a:noAutofit/>
          </a:bodyPr>
          <a:lstStyle/>
          <a:p>
            <a:pPr marL="342900" indent="-342900" algn="l">
              <a:buFont typeface="+mj-lt"/>
              <a:buAutoNum type="arabicPeriod" startAt="3"/>
            </a:pPr>
            <a:r>
              <a:rPr lang="en-US" sz="1800" b="1" i="0" dirty="0">
                <a:solidFill>
                  <a:srgbClr val="0070C0"/>
                </a:solidFill>
                <a:effectLst/>
                <a:latin typeface="Times New Roman" panose="02020603050405020304" pitchFamily="18" charset="0"/>
                <a:cs typeface="Times New Roman" panose="02020603050405020304" pitchFamily="18" charset="0"/>
              </a:rPr>
              <a:t>Output Layer:</a:t>
            </a:r>
            <a:endParaRPr lang="en-US" sz="1800" b="0" i="0" dirty="0">
              <a:solidFill>
                <a:srgbClr val="0070C0"/>
              </a:solidFill>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The final layer of a neural network.</a:t>
            </a:r>
          </a:p>
          <a:p>
            <a:pPr marL="742950" lvl="1" indent="-285750" algn="l">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Neurons in this layer produce the network's output, which can be a prediction, classification, or any relevant task-specific result.</a:t>
            </a:r>
          </a:p>
          <a:p>
            <a:pPr marL="742950" lvl="1" indent="-285750" algn="l">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The number of neurons in the output layer depends on the task; for example, binary classification may have one neuron, while multiclass classification may have multiple neurons.</a:t>
            </a:r>
          </a:p>
          <a:p>
            <a:pPr algn="l">
              <a:buFont typeface="+mj-lt"/>
              <a:buAutoNum type="arabicPeriod" startAt="3"/>
            </a:pPr>
            <a:r>
              <a:rPr lang="en-US" sz="1800" b="1" i="0" dirty="0">
                <a:solidFill>
                  <a:srgbClr val="0070C0"/>
                </a:solidFill>
                <a:effectLst/>
                <a:latin typeface="Times New Roman" panose="02020603050405020304" pitchFamily="18" charset="0"/>
                <a:cs typeface="Times New Roman" panose="02020603050405020304" pitchFamily="18" charset="0"/>
              </a:rPr>
              <a:t>   Neurons/Units/Nodes:</a:t>
            </a:r>
            <a:endParaRPr lang="en-US" sz="1800" b="0" i="0" dirty="0">
              <a:solidFill>
                <a:srgbClr val="0070C0"/>
              </a:solidFill>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Neurons or units are the basic processing units in a neural network.</a:t>
            </a:r>
          </a:p>
          <a:p>
            <a:pPr marL="742950" lvl="1" indent="-285750" algn="l">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Each neuron takes weighted inputs, applies an activation function, and produces an output.</a:t>
            </a:r>
          </a:p>
          <a:p>
            <a:pPr marL="742950" lvl="1" indent="-285750" algn="l">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The number of neurons in hidden layers is a hyperparameter chosen during network design.</a:t>
            </a:r>
          </a:p>
          <a:p>
            <a:pPr algn="l">
              <a:buFont typeface="+mj-lt"/>
              <a:buAutoNum type="arabicPeriod" startAt="3"/>
            </a:pPr>
            <a:r>
              <a:rPr lang="en-US" sz="1800" b="1" i="0" dirty="0">
                <a:solidFill>
                  <a:srgbClr val="0070C0"/>
                </a:solidFill>
                <a:effectLst/>
                <a:latin typeface="Times New Roman" panose="02020603050405020304" pitchFamily="18" charset="0"/>
                <a:cs typeface="Times New Roman" panose="02020603050405020304" pitchFamily="18" charset="0"/>
              </a:rPr>
              <a:t>   Weights and Biases:</a:t>
            </a:r>
            <a:endParaRPr lang="en-US" sz="1800" b="0" i="0" dirty="0">
              <a:solidFill>
                <a:srgbClr val="0070C0"/>
              </a:solidFill>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Weights are parameters that determine the strength of connections between neurons in different layers.</a:t>
            </a:r>
          </a:p>
          <a:p>
            <a:pPr marL="742950" lvl="1" indent="-285750" algn="l">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Biases are additional parameters that help shift the output of a neuron.</a:t>
            </a:r>
          </a:p>
          <a:p>
            <a:pPr marL="742950" lvl="1" indent="-285750" algn="l">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During training, these values are adjusted through backpropagation to minimize the network's error.</a:t>
            </a:r>
          </a:p>
          <a:p>
            <a:pPr algn="l">
              <a:buFont typeface="+mj-lt"/>
              <a:buAutoNum type="arabicPeriod" startAt="3"/>
            </a:pPr>
            <a:r>
              <a:rPr lang="en-US" sz="1800" b="1" i="0" dirty="0">
                <a:solidFill>
                  <a:srgbClr val="0070C0"/>
                </a:solidFill>
                <a:effectLst/>
                <a:latin typeface="Times New Roman" panose="02020603050405020304" pitchFamily="18" charset="0"/>
                <a:cs typeface="Times New Roman" panose="02020603050405020304" pitchFamily="18" charset="0"/>
              </a:rPr>
              <a:t>   Activation Functions:</a:t>
            </a:r>
            <a:endParaRPr lang="en-US" sz="1800" b="0" i="0" dirty="0">
              <a:solidFill>
                <a:srgbClr val="0070C0"/>
              </a:solidFill>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Activation functions introduce non-linearity to the network.</a:t>
            </a:r>
          </a:p>
          <a:p>
            <a:pPr marL="742950" lvl="1" indent="-285750" algn="l">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Common activation functions include sigmoid, hyperbolic tangent (tanh), rectified linear unit (</a:t>
            </a:r>
            <a:r>
              <a:rPr lang="en-US" sz="1800" b="0" i="0" dirty="0" err="1">
                <a:solidFill>
                  <a:srgbClr val="374151"/>
                </a:solidFill>
                <a:effectLst/>
                <a:latin typeface="Times New Roman" panose="02020603050405020304" pitchFamily="18" charset="0"/>
                <a:cs typeface="Times New Roman" panose="02020603050405020304" pitchFamily="18" charset="0"/>
              </a:rPr>
              <a:t>ReLU</a:t>
            </a:r>
            <a:r>
              <a:rPr lang="en-US" sz="1800" b="0" i="0" dirty="0">
                <a:solidFill>
                  <a:srgbClr val="374151"/>
                </a:solidFill>
                <a:effectLst/>
                <a:latin typeface="Times New Roman" panose="02020603050405020304" pitchFamily="18" charset="0"/>
                <a:cs typeface="Times New Roman" panose="02020603050405020304" pitchFamily="18" charset="0"/>
              </a:rPr>
              <a:t>), and variants like Leaky </a:t>
            </a:r>
            <a:r>
              <a:rPr lang="en-US" sz="1800" b="0" i="0" dirty="0" err="1">
                <a:solidFill>
                  <a:srgbClr val="374151"/>
                </a:solidFill>
                <a:effectLst/>
                <a:latin typeface="Times New Roman" panose="02020603050405020304" pitchFamily="18" charset="0"/>
                <a:cs typeface="Times New Roman" panose="02020603050405020304" pitchFamily="18" charset="0"/>
              </a:rPr>
              <a:t>ReLU</a:t>
            </a:r>
            <a:r>
              <a:rPr lang="en-US" sz="1800" b="0" i="0" dirty="0">
                <a:solidFill>
                  <a:srgbClr val="374151"/>
                </a:solidFill>
                <a:effectLs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Activation functions determine whether a neuron should be activated (produce an output) based on its input.</a:t>
            </a: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96922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710214"/>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Neural Network: Architecture</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761920" y="1083076"/>
            <a:ext cx="10892901" cy="5353235"/>
          </a:xfrm>
        </p:spPr>
        <p:txBody>
          <a:bodyPr>
            <a:noAutofit/>
          </a:bodyPr>
          <a:lstStyle/>
          <a:p>
            <a:pPr marL="342900" indent="-342900" algn="l">
              <a:lnSpc>
                <a:spcPct val="150000"/>
              </a:lnSpc>
              <a:buFont typeface="+mj-lt"/>
              <a:buAutoNum type="arabicPeriod" startAt="7"/>
            </a:pPr>
            <a:r>
              <a:rPr lang="en-US" sz="1800" b="1" i="0" dirty="0">
                <a:solidFill>
                  <a:srgbClr val="0070C0"/>
                </a:solidFill>
                <a:effectLst/>
                <a:latin typeface="Times New Roman" panose="02020603050405020304" pitchFamily="18" charset="0"/>
                <a:cs typeface="Times New Roman" panose="02020603050405020304" pitchFamily="18" charset="0"/>
              </a:rPr>
              <a:t>Feedforward Architecture:</a:t>
            </a:r>
            <a:endParaRPr lang="en-US" sz="1800" b="0" i="0" dirty="0">
              <a:solidFill>
                <a:srgbClr val="0070C0"/>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In feedforward neural networks, information flows in one direction, from the input layer through the hidden layers to the output layer.</a:t>
            </a:r>
          </a:p>
          <a:p>
            <a:pPr marL="742950" lvl="1" indent="-285750" algn="l">
              <a:lnSpc>
                <a:spcPct val="150000"/>
              </a:lnSpc>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This architecture is suitable for tasks like classification and regression.</a:t>
            </a:r>
          </a:p>
          <a:p>
            <a:pPr marL="342900" indent="-342900" algn="l">
              <a:lnSpc>
                <a:spcPct val="150000"/>
              </a:lnSpc>
              <a:buFont typeface="+mj-lt"/>
              <a:buAutoNum type="arabicPeriod" startAt="8"/>
            </a:pPr>
            <a:r>
              <a:rPr lang="en-US" sz="1800" b="1" i="0" dirty="0">
                <a:solidFill>
                  <a:srgbClr val="0070C0"/>
                </a:solidFill>
                <a:effectLst/>
                <a:latin typeface="Times New Roman" panose="02020603050405020304" pitchFamily="18" charset="0"/>
                <a:cs typeface="Times New Roman" panose="02020603050405020304" pitchFamily="18" charset="0"/>
              </a:rPr>
              <a:t>Recurrent Connections:</a:t>
            </a:r>
            <a:endParaRPr lang="en-US" sz="1800" b="0" i="0" dirty="0">
              <a:solidFill>
                <a:srgbClr val="0070C0"/>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Some neural network architectures, like Recurrent Neural Networks (RNNs), have connections that loop back on themselves, allowing information to be passed from one step to the next in a sequence.</a:t>
            </a:r>
          </a:p>
          <a:p>
            <a:pPr marL="742950" lvl="1" indent="-285750" algn="l">
              <a:lnSpc>
                <a:spcPct val="150000"/>
              </a:lnSpc>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These are crucial for sequence-related tasks.</a:t>
            </a:r>
          </a:p>
          <a:p>
            <a:pPr marL="342900" indent="-342900" algn="l">
              <a:lnSpc>
                <a:spcPct val="150000"/>
              </a:lnSpc>
              <a:buFont typeface="+mj-lt"/>
              <a:buAutoNum type="arabicPeriod" startAt="9"/>
            </a:pPr>
            <a:r>
              <a:rPr lang="en-US" sz="1800" b="1" i="0" dirty="0">
                <a:solidFill>
                  <a:srgbClr val="0070C0"/>
                </a:solidFill>
                <a:effectLst/>
                <a:latin typeface="Times New Roman" panose="02020603050405020304" pitchFamily="18" charset="0"/>
                <a:cs typeface="Times New Roman" panose="02020603050405020304" pitchFamily="18" charset="0"/>
              </a:rPr>
              <a:t>Dropout:</a:t>
            </a:r>
            <a:endParaRPr lang="en-US" sz="1800" b="0" i="0" dirty="0">
              <a:solidFill>
                <a:srgbClr val="0070C0"/>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Dropout is a regularization technique used to prevent overfitting.</a:t>
            </a:r>
          </a:p>
          <a:p>
            <a:pPr marL="742950" lvl="1" indent="-285750" algn="l">
              <a:lnSpc>
                <a:spcPct val="150000"/>
              </a:lnSpc>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During training, it randomly "drops out" or deactivates a fraction of neurons in each layer to encourage robust learning.</a:t>
            </a: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00FC07A3-CA3F-F685-D0EA-893EDE228A22}"/>
              </a:ext>
            </a:extLst>
          </p:cNvPr>
          <p:cNvSpPr>
            <a:spLocks noChangeArrowheads="1"/>
          </p:cNvSpPr>
          <p:nvPr/>
        </p:nvSpPr>
        <p:spPr bwMode="auto">
          <a:xfrm>
            <a:off x="6003634"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5BD59ADA-262B-B736-9EB7-A698A0933D8D}"/>
              </a:ext>
            </a:extLst>
          </p:cNvPr>
          <p:cNvSpPr>
            <a:spLocks noChangeArrowheads="1"/>
          </p:cNvSpPr>
          <p:nvPr/>
        </p:nvSpPr>
        <p:spPr bwMode="auto">
          <a:xfrm>
            <a:off x="6003634"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504598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51490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Neural Network: Architecture</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790112" y="665825"/>
            <a:ext cx="10892901" cy="6192175"/>
          </a:xfrm>
        </p:spPr>
        <p:txBody>
          <a:bodyPr>
            <a:noAutofit/>
          </a:bodyPr>
          <a:lstStyle/>
          <a:p>
            <a:pPr marL="342900" indent="-342900" algn="l">
              <a:lnSpc>
                <a:spcPct val="150000"/>
              </a:lnSpc>
              <a:buFont typeface="+mj-lt"/>
              <a:buAutoNum type="arabicPeriod" startAt="10"/>
            </a:pPr>
            <a:r>
              <a:rPr lang="en-US" sz="1800" b="1" i="0" dirty="0">
                <a:solidFill>
                  <a:srgbClr val="0070C0"/>
                </a:solidFill>
                <a:effectLst/>
                <a:latin typeface="Times New Roman" panose="02020603050405020304" pitchFamily="18" charset="0"/>
                <a:cs typeface="Times New Roman" panose="02020603050405020304" pitchFamily="18" charset="0"/>
              </a:rPr>
              <a:t>Batch Normalization:</a:t>
            </a:r>
            <a:endParaRPr lang="en-US" sz="1800" b="0" i="0" dirty="0">
              <a:solidFill>
                <a:srgbClr val="0070C0"/>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A technique that normalizes the activations in a neural network layer to stabilize and accelerate training.</a:t>
            </a:r>
          </a:p>
          <a:p>
            <a:pPr marL="742950" lvl="1" indent="-285750" algn="l">
              <a:lnSpc>
                <a:spcPct val="150000"/>
              </a:lnSpc>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It helps to mitigate issues like the vanishing gradient problem.</a:t>
            </a:r>
          </a:p>
          <a:p>
            <a:pPr marL="342900" indent="-342900" algn="l">
              <a:lnSpc>
                <a:spcPct val="150000"/>
              </a:lnSpc>
              <a:buFont typeface="+mj-lt"/>
              <a:buAutoNum type="arabicPeriod" startAt="10"/>
            </a:pPr>
            <a:r>
              <a:rPr lang="en-US" sz="1800" b="1" i="0" dirty="0">
                <a:solidFill>
                  <a:srgbClr val="0070C0"/>
                </a:solidFill>
                <a:effectLst/>
                <a:latin typeface="Times New Roman" panose="02020603050405020304" pitchFamily="18" charset="0"/>
                <a:cs typeface="Times New Roman" panose="02020603050405020304" pitchFamily="18" charset="0"/>
              </a:rPr>
              <a:t>Skip Connections:</a:t>
            </a:r>
            <a:endParaRPr lang="en-US" sz="1800" b="0" i="0" dirty="0">
              <a:solidFill>
                <a:srgbClr val="0070C0"/>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Commonly used in deep neural networks like Residual Neural Networks (</a:t>
            </a:r>
            <a:r>
              <a:rPr lang="en-US" sz="1800" b="0" i="0" dirty="0" err="1">
                <a:solidFill>
                  <a:srgbClr val="374151"/>
                </a:solidFill>
                <a:effectLst/>
                <a:latin typeface="Times New Roman" panose="02020603050405020304" pitchFamily="18" charset="0"/>
                <a:cs typeface="Times New Roman" panose="02020603050405020304" pitchFamily="18" charset="0"/>
              </a:rPr>
              <a:t>ResNets</a:t>
            </a:r>
            <a:r>
              <a:rPr lang="en-US" sz="1800" b="0" i="0" dirty="0">
                <a:solidFill>
                  <a:srgbClr val="374151"/>
                </a:solidFill>
                <a:effectLst/>
                <a:latin typeface="Times New Roman" panose="02020603050405020304" pitchFamily="18" charset="0"/>
                <a:cs typeface="Times New Roman" panose="02020603050405020304" pitchFamily="18" charset="0"/>
              </a:rPr>
              <a:t>).</a:t>
            </a:r>
          </a:p>
          <a:p>
            <a:pPr marL="742950" lvl="1" indent="-285750" algn="l">
              <a:lnSpc>
                <a:spcPct val="150000"/>
              </a:lnSpc>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Skip connections allow information to flow through the network without passing through every layer, helping mitigate the vanishing gradient problem and facilitating the training of very deep networks.</a:t>
            </a:r>
          </a:p>
          <a:p>
            <a:pPr marL="342900" indent="-342900" algn="l">
              <a:lnSpc>
                <a:spcPct val="150000"/>
              </a:lnSpc>
              <a:buFont typeface="+mj-lt"/>
              <a:buAutoNum type="arabicPeriod" startAt="10"/>
            </a:pPr>
            <a:r>
              <a:rPr lang="en-US" sz="1800" b="1" i="0" dirty="0">
                <a:solidFill>
                  <a:srgbClr val="0070C0"/>
                </a:solidFill>
                <a:effectLst/>
                <a:latin typeface="Times New Roman" panose="02020603050405020304" pitchFamily="18" charset="0"/>
                <a:cs typeface="Times New Roman" panose="02020603050405020304" pitchFamily="18" charset="0"/>
              </a:rPr>
              <a:t>Attention Mechanisms:</a:t>
            </a:r>
            <a:endParaRPr lang="en-US" sz="1800" b="0" i="0" dirty="0">
              <a:solidFill>
                <a:srgbClr val="0070C0"/>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Used in architectures like Transformers.</a:t>
            </a:r>
          </a:p>
          <a:p>
            <a:pPr marL="742950" lvl="1" indent="-285750" algn="l">
              <a:lnSpc>
                <a:spcPct val="150000"/>
              </a:lnSpc>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Attention mechanisms allow the network to focus on specific parts of the input sequence, enabling more efficient and effective processing of sequential data</a:t>
            </a:r>
          </a:p>
          <a:p>
            <a:pPr algn="l">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nSpc>
                <a:spcPct val="150000"/>
              </a:lnSpc>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55556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51490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Learning in Neural Networks:</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790112" y="665825"/>
            <a:ext cx="10892901" cy="6192175"/>
          </a:xfrm>
        </p:spPr>
        <p:txBody>
          <a:bodyPr>
            <a:noAutofit/>
          </a:bodyPr>
          <a:lstStyle/>
          <a:p>
            <a:pPr algn="l">
              <a:lnSpc>
                <a:spcPct val="150000"/>
              </a:lnSpc>
            </a:pPr>
            <a:r>
              <a:rPr lang="en-US" sz="1800" dirty="0">
                <a:latin typeface="Times New Roman" panose="02020603050405020304" pitchFamily="18" charset="0"/>
                <a:cs typeface="Times New Roman" panose="02020603050405020304" pitchFamily="18" charset="0"/>
              </a:rPr>
              <a:t>There are 3 types of learnings in Neural networks, namely</a:t>
            </a:r>
          </a:p>
          <a:p>
            <a:pPr marL="285750" indent="-285750" algn="l">
              <a:lnSpc>
                <a:spcPct val="150000"/>
              </a:lnSpc>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Supervised learning</a:t>
            </a:r>
          </a:p>
          <a:p>
            <a:pPr marL="285750" indent="-285750" algn="l">
              <a:lnSpc>
                <a:spcPct val="150000"/>
              </a:lnSpc>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Unsupervised learning</a:t>
            </a:r>
          </a:p>
          <a:p>
            <a:pPr marL="285750" indent="-285750" algn="l">
              <a:lnSpc>
                <a:spcPct val="150000"/>
              </a:lnSpc>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Reinforcement learning</a:t>
            </a:r>
          </a:p>
          <a:p>
            <a:pPr algn="l">
              <a:lnSpc>
                <a:spcPct val="150000"/>
              </a:lnSpc>
            </a:pPr>
            <a:endParaRPr lang="en-US" sz="1800" dirty="0">
              <a:latin typeface="Times New Roman" panose="02020603050405020304" pitchFamily="18" charset="0"/>
              <a:cs typeface="Times New Roman" panose="02020603050405020304" pitchFamily="18" charset="0"/>
            </a:endParaRPr>
          </a:p>
          <a:p>
            <a:pPr algn="l">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nSpc>
                <a:spcPct val="150000"/>
              </a:lnSpc>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54681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51490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Learning in Neural Networks: Supervised Learning</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443883" y="665825"/>
            <a:ext cx="11523215" cy="5903651"/>
          </a:xfrm>
        </p:spPr>
        <p:txBody>
          <a:bodyPr>
            <a:noAutofit/>
          </a:bodyPr>
          <a:lstStyle/>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As the name suggests, it is a type of learning that is looked after by a supervisor. It is like learning with a teacher.</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There are input training pairs that contain a set of input and the desired output. Here the output from the model is compared with the desired output and an error is calculated, this error signal is sent back into the network for adjusting the weights. </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This adjustment is done till no more adjustments can be made and the output of the model matches the desired output. In this, there is feedback from the environment to the model.</a:t>
            </a:r>
          </a:p>
          <a:p>
            <a:pPr algn="l">
              <a:lnSpc>
                <a:spcPct val="150000"/>
              </a:lnSpc>
            </a:pPr>
            <a:endParaRPr lang="en-US" sz="1800" dirty="0">
              <a:latin typeface="Times New Roman" panose="02020603050405020304" pitchFamily="18" charset="0"/>
              <a:cs typeface="Times New Roman" panose="02020603050405020304" pitchFamily="18" charset="0"/>
            </a:endParaRPr>
          </a:p>
          <a:p>
            <a:pPr algn="l">
              <a:lnSpc>
                <a:spcPct val="150000"/>
              </a:lnSpc>
            </a:pPr>
            <a:endParaRPr lang="en-US" sz="1800" dirty="0">
              <a:latin typeface="Times New Roman" panose="02020603050405020304" pitchFamily="18" charset="0"/>
              <a:cs typeface="Times New Roman" panose="02020603050405020304" pitchFamily="18" charset="0"/>
            </a:endParaRPr>
          </a:p>
          <a:p>
            <a:pPr algn="l">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nSpc>
                <a:spcPct val="150000"/>
              </a:lnSpc>
            </a:pPr>
            <a:r>
              <a:rPr lang="en-US" sz="1800" dirty="0">
                <a:latin typeface="Times New Roman" panose="02020603050405020304" pitchFamily="18" charset="0"/>
                <a:cs typeface="Times New Roman" panose="02020603050405020304" pitchFamily="18" charset="0"/>
              </a:rPr>
              <a:t>Fig: Neural network learning by supervised learning [13]</a:t>
            </a:r>
          </a:p>
          <a:p>
            <a:pPr>
              <a:lnSpc>
                <a:spcPct val="150000"/>
              </a:lnSpc>
            </a:pPr>
            <a:endParaRPr lang="en-US"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177E635-CC8F-66E9-75D2-D90709D143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940" y="3029915"/>
            <a:ext cx="7734970" cy="2949196"/>
          </a:xfrm>
          <a:prstGeom prst="rect">
            <a:avLst/>
          </a:prstGeom>
        </p:spPr>
      </p:pic>
    </p:spTree>
    <p:extLst>
      <p:ext uri="{BB962C8B-B14F-4D97-AF65-F5344CB8AC3E}">
        <p14:creationId xmlns:p14="http://schemas.microsoft.com/office/powerpoint/2010/main" val="15720637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51490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Learning in Neural Networks: Unsupervised Learning</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443883" y="665825"/>
            <a:ext cx="11523215" cy="5903651"/>
          </a:xfrm>
        </p:spPr>
        <p:txBody>
          <a:bodyPr>
            <a:noAutofit/>
          </a:bodyPr>
          <a:lstStyle/>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Unlike supervised learning, there is no supervisor or a teacher here. In this type of learning, there is no feedback from the environment, there is no desired output and the model learns on its own.</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 During the training phase, the inputs are formed into classes that define the similarity of the members. Each class contains similar input patterns. On inputting a new pattern, it can predict to which class that input belongs based on similarity with other patterns. If there is no such class, a new class is formed.</a:t>
            </a:r>
          </a:p>
          <a:p>
            <a:pPr algn="l">
              <a:lnSpc>
                <a:spcPct val="150000"/>
              </a:lnSpc>
            </a:pPr>
            <a:endParaRPr lang="en-US" sz="1800" dirty="0">
              <a:latin typeface="Times New Roman" panose="02020603050405020304" pitchFamily="18" charset="0"/>
              <a:cs typeface="Times New Roman" panose="02020603050405020304" pitchFamily="18" charset="0"/>
            </a:endParaRPr>
          </a:p>
          <a:p>
            <a:pPr algn="l">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nSpc>
                <a:spcPct val="150000"/>
              </a:lnSpc>
            </a:pPr>
            <a:endParaRPr lang="en-US" sz="1800" dirty="0">
              <a:latin typeface="Times New Roman" panose="02020603050405020304" pitchFamily="18" charset="0"/>
              <a:cs typeface="Times New Roman" panose="02020603050405020304" pitchFamily="18" charset="0"/>
            </a:endParaRPr>
          </a:p>
          <a:p>
            <a:pPr>
              <a:lnSpc>
                <a:spcPct val="150000"/>
              </a:lnSpc>
            </a:pPr>
            <a:endParaRPr lang="en-US" sz="1800" dirty="0">
              <a:latin typeface="Times New Roman" panose="02020603050405020304" pitchFamily="18" charset="0"/>
              <a:cs typeface="Times New Roman" panose="02020603050405020304" pitchFamily="18" charset="0"/>
            </a:endParaRPr>
          </a:p>
          <a:p>
            <a:pPr>
              <a:lnSpc>
                <a:spcPct val="150000"/>
              </a:lnSpc>
            </a:pPr>
            <a:r>
              <a:rPr lang="en-US" sz="1800" dirty="0">
                <a:latin typeface="Times New Roman" panose="02020603050405020304" pitchFamily="18" charset="0"/>
                <a:cs typeface="Times New Roman" panose="02020603050405020304" pitchFamily="18" charset="0"/>
              </a:rPr>
              <a:t>Fig: Neural network learning by unsupervised learning [13]</a:t>
            </a:r>
          </a:p>
          <a:p>
            <a:pPr>
              <a:lnSpc>
                <a:spcPct val="150000"/>
              </a:lnSpc>
            </a:pPr>
            <a:endParaRPr lang="en-US" sz="18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93E9FBB1-BC19-4741-F45A-6CFCA2865B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0428" y="2503503"/>
            <a:ext cx="7651143" cy="3382391"/>
          </a:xfrm>
          <a:prstGeom prst="rect">
            <a:avLst/>
          </a:prstGeom>
        </p:spPr>
      </p:pic>
    </p:spTree>
    <p:extLst>
      <p:ext uri="{BB962C8B-B14F-4D97-AF65-F5344CB8AC3E}">
        <p14:creationId xmlns:p14="http://schemas.microsoft.com/office/powerpoint/2010/main" val="301254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719090" y="38396"/>
            <a:ext cx="10525957" cy="644293"/>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Various type of regression? </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470517" y="1038688"/>
            <a:ext cx="11336784" cy="5601810"/>
          </a:xfrm>
        </p:spPr>
        <p:txBody>
          <a:bodyPr>
            <a:noAutofit/>
          </a:bodyPr>
          <a:lstStyle/>
          <a:p>
            <a:pPr algn="just"/>
            <a:r>
              <a:rPr lang="en-US" sz="1800" b="0" i="0" dirty="0">
                <a:solidFill>
                  <a:srgbClr val="0070C0"/>
                </a:solidFill>
                <a:effectLst/>
                <a:latin typeface="Times New Roman" panose="02020603050405020304" pitchFamily="18" charset="0"/>
                <a:cs typeface="Times New Roman" panose="02020603050405020304" pitchFamily="18" charset="0"/>
              </a:rPr>
              <a:t>Linear Regression</a:t>
            </a:r>
            <a:r>
              <a:rPr lang="en-US" sz="1800" b="0" i="0" dirty="0">
                <a:solidFill>
                  <a:srgbClr val="333333"/>
                </a:solidFill>
                <a:effectLst/>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en-US" sz="1800" b="0" i="0" dirty="0">
                <a:solidFill>
                  <a:srgbClr val="333333"/>
                </a:solidFill>
                <a:effectLst/>
                <a:latin typeface="Times New Roman" panose="02020603050405020304" pitchFamily="18" charset="0"/>
                <a:cs typeface="Times New Roman" panose="02020603050405020304" pitchFamily="18" charset="0"/>
              </a:rPr>
              <a:t>It assumes a linear relationship between the independent variable and the dependent variable.</a:t>
            </a:r>
          </a:p>
          <a:p>
            <a:pPr marL="285750" indent="-285750" algn="just">
              <a:buFont typeface="Arial" panose="020B0604020202020204" pitchFamily="34" charset="0"/>
              <a:buChar char="•"/>
            </a:pPr>
            <a:r>
              <a:rPr lang="en-US" sz="1800" b="0" i="0" dirty="0">
                <a:solidFill>
                  <a:srgbClr val="333333"/>
                </a:solidFill>
                <a:effectLst/>
                <a:latin typeface="Times New Roman" panose="02020603050405020304" pitchFamily="18" charset="0"/>
                <a:cs typeface="Times New Roman" panose="02020603050405020304" pitchFamily="18" charset="0"/>
              </a:rPr>
              <a:t> </a:t>
            </a:r>
            <a:r>
              <a:rPr lang="en-US" sz="1800" dirty="0">
                <a:solidFill>
                  <a:srgbClr val="333333"/>
                </a:solidFill>
                <a:latin typeface="Times New Roman" panose="02020603050405020304" pitchFamily="18" charset="0"/>
                <a:cs typeface="Times New Roman" panose="02020603050405020304" pitchFamily="18" charset="0"/>
              </a:rPr>
              <a:t>A</a:t>
            </a:r>
            <a:r>
              <a:rPr lang="en-US" sz="1800" b="0" i="0" dirty="0">
                <a:solidFill>
                  <a:srgbClr val="333333"/>
                </a:solidFill>
                <a:effectLst/>
                <a:latin typeface="Times New Roman" panose="02020603050405020304" pitchFamily="18" charset="0"/>
                <a:cs typeface="Times New Roman" panose="02020603050405020304" pitchFamily="18" charset="0"/>
              </a:rPr>
              <a:t>ims to find the best-fitting line that describes the relationship.</a:t>
            </a:r>
          </a:p>
          <a:p>
            <a:pPr marL="285750" indent="-285750" algn="just">
              <a:buFont typeface="Arial" panose="020B0604020202020204" pitchFamily="34" charset="0"/>
              <a:buChar char="•"/>
            </a:pPr>
            <a:r>
              <a:rPr lang="en-US" sz="1800" b="0" i="0" dirty="0">
                <a:solidFill>
                  <a:srgbClr val="333333"/>
                </a:solidFill>
                <a:effectLst/>
                <a:latin typeface="Times New Roman" panose="02020603050405020304" pitchFamily="18" charset="0"/>
                <a:cs typeface="Times New Roman" panose="02020603050405020304" pitchFamily="18" charset="0"/>
              </a:rPr>
              <a:t> The line is determined by minimizing the sum of the squared differences between the predicted values and the actual values.</a:t>
            </a:r>
            <a:r>
              <a:rPr lang="en-US" sz="1800" dirty="0">
                <a:solidFill>
                  <a:srgbClr val="333333"/>
                </a:solidFill>
                <a:latin typeface="Times New Roman" panose="02020603050405020304" pitchFamily="18" charset="0"/>
                <a:cs typeface="Times New Roman" panose="02020603050405020304" pitchFamily="18" charset="0"/>
              </a:rPr>
              <a:t> </a:t>
            </a:r>
          </a:p>
          <a:p>
            <a:pPr algn="just"/>
            <a:endParaRPr lang="en-US" sz="1800" dirty="0">
              <a:solidFill>
                <a:srgbClr val="333333"/>
              </a:solidFill>
              <a:latin typeface="Times New Roman" panose="02020603050405020304" pitchFamily="18" charset="0"/>
              <a:cs typeface="Times New Roman" panose="02020603050405020304" pitchFamily="18" charset="0"/>
            </a:endParaRPr>
          </a:p>
          <a:p>
            <a:pPr algn="just"/>
            <a:endParaRPr lang="en-US" sz="1800" dirty="0">
              <a:solidFill>
                <a:srgbClr val="333333"/>
              </a:solidFill>
              <a:latin typeface="Times New Roman" panose="02020603050405020304" pitchFamily="18" charset="0"/>
              <a:cs typeface="Times New Roman" panose="02020603050405020304" pitchFamily="18" charset="0"/>
            </a:endParaRPr>
          </a:p>
          <a:p>
            <a:pPr algn="just"/>
            <a:endParaRPr lang="en-US" sz="1800" dirty="0">
              <a:solidFill>
                <a:srgbClr val="333333"/>
              </a:solidFill>
              <a:latin typeface="Times New Roman" panose="02020603050405020304" pitchFamily="18" charset="0"/>
              <a:cs typeface="Times New Roman" panose="02020603050405020304" pitchFamily="18" charset="0"/>
            </a:endParaRPr>
          </a:p>
          <a:p>
            <a:pPr algn="just"/>
            <a:endParaRPr lang="en-US" sz="1800" dirty="0">
              <a:solidFill>
                <a:srgbClr val="333333"/>
              </a:solidFill>
              <a:latin typeface="Times New Roman" panose="02020603050405020304" pitchFamily="18" charset="0"/>
              <a:cs typeface="Times New Roman" panose="02020603050405020304" pitchFamily="18" charset="0"/>
            </a:endParaRPr>
          </a:p>
          <a:p>
            <a:pPr algn="just"/>
            <a:endParaRPr lang="en-US" sz="1800" dirty="0">
              <a:solidFill>
                <a:srgbClr val="333333"/>
              </a:solidFill>
              <a:latin typeface="Times New Roman" panose="02020603050405020304" pitchFamily="18" charset="0"/>
              <a:cs typeface="Times New Roman" panose="02020603050405020304" pitchFamily="18" charset="0"/>
            </a:endParaRPr>
          </a:p>
          <a:p>
            <a:pPr algn="just"/>
            <a:endParaRPr lang="en-US" sz="1800" dirty="0">
              <a:solidFill>
                <a:srgbClr val="333333"/>
              </a:solidFill>
              <a:latin typeface="Times New Roman" panose="02020603050405020304" pitchFamily="18" charset="0"/>
              <a:cs typeface="Times New Roman" panose="02020603050405020304" pitchFamily="18" charset="0"/>
            </a:endParaRPr>
          </a:p>
          <a:p>
            <a:endParaRPr lang="en-US" sz="1800" dirty="0">
              <a:solidFill>
                <a:srgbClr val="333333"/>
              </a:solidFill>
              <a:latin typeface="Times New Roman" panose="02020603050405020304" pitchFamily="18" charset="0"/>
              <a:cs typeface="Times New Roman" panose="02020603050405020304" pitchFamily="18" charset="0"/>
            </a:endParaRPr>
          </a:p>
          <a:p>
            <a:endParaRPr lang="en-US" sz="1800" dirty="0">
              <a:solidFill>
                <a:srgbClr val="333333"/>
              </a:solidFill>
              <a:latin typeface="Times New Roman" panose="02020603050405020304" pitchFamily="18" charset="0"/>
              <a:cs typeface="Times New Roman" panose="02020603050405020304" pitchFamily="18" charset="0"/>
            </a:endParaRPr>
          </a:p>
          <a:p>
            <a:endParaRPr lang="en-US" sz="1800" dirty="0">
              <a:solidFill>
                <a:srgbClr val="333333"/>
              </a:solidFill>
              <a:latin typeface="Times New Roman" panose="02020603050405020304" pitchFamily="18" charset="0"/>
              <a:cs typeface="Times New Roman" panose="02020603050405020304" pitchFamily="18" charset="0"/>
            </a:endParaRPr>
          </a:p>
          <a:p>
            <a:r>
              <a:rPr lang="en-US" sz="1800" dirty="0">
                <a:solidFill>
                  <a:srgbClr val="333333"/>
                </a:solidFill>
                <a:latin typeface="Times New Roman" panose="02020603050405020304" pitchFamily="18" charset="0"/>
                <a:cs typeface="Times New Roman" panose="02020603050405020304" pitchFamily="18" charset="0"/>
              </a:rPr>
              <a:t>F</a:t>
            </a:r>
            <a:r>
              <a:rPr lang="en-US" sz="1800" dirty="0">
                <a:latin typeface="Times New Roman" panose="02020603050405020304" pitchFamily="18" charset="0"/>
                <a:cs typeface="Times New Roman" panose="02020603050405020304" pitchFamily="18" charset="0"/>
              </a:rPr>
              <a:t>ig:  Linear and non-linear regression</a:t>
            </a:r>
            <a:endParaRPr lang="en-US" sz="1800" b="0" i="0" dirty="0">
              <a:solidFill>
                <a:srgbClr val="333333"/>
              </a:solidFill>
              <a:effectLst/>
              <a:latin typeface="Times New Roman" panose="02020603050405020304" pitchFamily="18" charset="0"/>
              <a:cs typeface="Times New Roman" panose="02020603050405020304" pitchFamily="18" charset="0"/>
            </a:endParaRPr>
          </a:p>
          <a:p>
            <a:pPr algn="just">
              <a:lnSpc>
                <a:spcPct val="150000"/>
              </a:lnSpc>
            </a:pPr>
            <a:r>
              <a:rPr lang="en-US" sz="1800" dirty="0">
                <a:latin typeface="Times New Roman" panose="02020603050405020304" pitchFamily="18" charset="0"/>
                <a:cs typeface="Times New Roman" panose="02020603050405020304" pitchFamily="18" charset="0"/>
              </a:rPr>
              <a:t>    </a:t>
            </a:r>
          </a:p>
          <a:p>
            <a:pPr marL="285750" indent="-285750" algn="just">
              <a:lnSpc>
                <a:spcPct val="150000"/>
              </a:lnSpc>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AA208E7E-7670-D337-95C5-FD77F7E20B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1270" y="3256587"/>
            <a:ext cx="7972148" cy="2562725"/>
          </a:xfrm>
          <a:prstGeom prst="rect">
            <a:avLst/>
          </a:prstGeom>
        </p:spPr>
      </p:pic>
      <p:pic>
        <p:nvPicPr>
          <p:cNvPr id="4" name="Picture 3">
            <a:extLst>
              <a:ext uri="{FF2B5EF4-FFF2-40B4-BE49-F238E27FC236}">
                <a16:creationId xmlns:a16="http://schemas.microsoft.com/office/drawing/2014/main" id="{7D6263B1-2B6A-E530-C736-EB5D540A74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642" y="3504461"/>
            <a:ext cx="2864527" cy="2443578"/>
          </a:xfrm>
          <a:prstGeom prst="rect">
            <a:avLst/>
          </a:prstGeom>
        </p:spPr>
      </p:pic>
    </p:spTree>
    <p:extLst>
      <p:ext uri="{BB962C8B-B14F-4D97-AF65-F5344CB8AC3E}">
        <p14:creationId xmlns:p14="http://schemas.microsoft.com/office/powerpoint/2010/main" val="1986021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51490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Learning in Neural Networks: Reinforcement Learning</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177553" y="665825"/>
            <a:ext cx="11896078" cy="5903651"/>
          </a:xfrm>
        </p:spPr>
        <p:txBody>
          <a:bodyPr>
            <a:noAutofit/>
          </a:bodyPr>
          <a:lstStyle/>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It gets the best of both worlds, that is, the best of both Supervised learning and Unsupervised learning. It is like learning with a critique. Here there is no exact feedback from the environment, rather there is critique feedback. The critique tells how close our solution is. Hence the model learns on its own based on the critique information. It is similar to supervised learning in that it receives feedback from the environment, but it is different in that it does not receive the desired output information, rather it receives critique information.</a:t>
            </a:r>
          </a:p>
          <a:p>
            <a:pPr algn="l">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nSpc>
                <a:spcPct val="150000"/>
              </a:lnSpc>
            </a:pPr>
            <a:endParaRPr lang="en-US" sz="1800" dirty="0">
              <a:latin typeface="Times New Roman" panose="02020603050405020304" pitchFamily="18" charset="0"/>
              <a:cs typeface="Times New Roman" panose="02020603050405020304" pitchFamily="18" charset="0"/>
            </a:endParaRPr>
          </a:p>
          <a:p>
            <a:pPr>
              <a:lnSpc>
                <a:spcPct val="150000"/>
              </a:lnSpc>
            </a:pPr>
            <a:endParaRPr lang="en-US" sz="1800" dirty="0">
              <a:latin typeface="Times New Roman" panose="02020603050405020304" pitchFamily="18" charset="0"/>
              <a:cs typeface="Times New Roman" panose="02020603050405020304" pitchFamily="18" charset="0"/>
            </a:endParaRPr>
          </a:p>
          <a:p>
            <a:pPr>
              <a:lnSpc>
                <a:spcPct val="150000"/>
              </a:lnSpc>
            </a:pPr>
            <a:endParaRPr lang="en-US" sz="1800" dirty="0">
              <a:latin typeface="Times New Roman" panose="02020603050405020304" pitchFamily="18" charset="0"/>
              <a:cs typeface="Times New Roman" panose="02020603050405020304" pitchFamily="18" charset="0"/>
            </a:endParaRPr>
          </a:p>
          <a:p>
            <a:pPr>
              <a:lnSpc>
                <a:spcPct val="150000"/>
              </a:lnSpc>
            </a:pPr>
            <a:r>
              <a:rPr lang="en-US" sz="1800" dirty="0">
                <a:latin typeface="Times New Roman" panose="02020603050405020304" pitchFamily="18" charset="0"/>
                <a:cs typeface="Times New Roman" panose="02020603050405020304" pitchFamily="18" charset="0"/>
              </a:rPr>
              <a:t>Fig: Neural network learning by reinforcement learning [13]</a:t>
            </a:r>
          </a:p>
          <a:p>
            <a:pPr>
              <a:lnSpc>
                <a:spcPct val="150000"/>
              </a:lnSpc>
            </a:pPr>
            <a:endParaRPr lang="en-US"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F9BA959-11D0-B6CF-4346-C3903BAC9C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9446" y="2485748"/>
            <a:ext cx="7933107" cy="3486510"/>
          </a:xfrm>
          <a:prstGeom prst="rect">
            <a:avLst/>
          </a:prstGeom>
        </p:spPr>
      </p:pic>
    </p:spTree>
    <p:extLst>
      <p:ext uri="{BB962C8B-B14F-4D97-AF65-F5344CB8AC3E}">
        <p14:creationId xmlns:p14="http://schemas.microsoft.com/office/powerpoint/2010/main" val="22105466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51490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Neural networks: Type</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150920" y="665826"/>
            <a:ext cx="11887200" cy="5912528"/>
          </a:xfrm>
        </p:spPr>
        <p:txBody>
          <a:bodyPr>
            <a:noAutofit/>
          </a:bodyPr>
          <a:lstStyle/>
          <a:p>
            <a:pPr algn="l">
              <a:buFont typeface="+mj-lt"/>
              <a:buAutoNum type="arabicPeriod"/>
            </a:pPr>
            <a:r>
              <a:rPr lang="en-US" sz="1800" b="1" i="0" dirty="0">
                <a:solidFill>
                  <a:srgbClr val="0070C0"/>
                </a:solidFill>
                <a:effectLst/>
                <a:latin typeface="Times New Roman" panose="02020603050405020304" pitchFamily="18" charset="0"/>
                <a:cs typeface="Times New Roman" panose="02020603050405020304" pitchFamily="18" charset="0"/>
              </a:rPr>
              <a:t>Feedforward Neural Network (FNN):</a:t>
            </a:r>
            <a:endParaRPr lang="en-US" sz="1800" b="0" i="0" dirty="0">
              <a:solidFill>
                <a:srgbClr val="0070C0"/>
              </a:solidFill>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The simplest type of neural network.</a:t>
            </a:r>
          </a:p>
          <a:p>
            <a:pPr marL="742950" lvl="1" indent="-285750" algn="l">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Comprises an input layer, one or more hidden layers, and an output layer.</a:t>
            </a:r>
          </a:p>
          <a:p>
            <a:pPr marL="742950" lvl="1" indent="-285750" algn="l">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Information flows in one direction, from input to output, without any feedback loops.</a:t>
            </a:r>
          </a:p>
          <a:p>
            <a:pPr marL="742950" lvl="1" indent="-285750" algn="l">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Suitable for tasks like classification and regression.</a:t>
            </a:r>
          </a:p>
          <a:p>
            <a:pPr algn="l">
              <a:buFont typeface="+mj-lt"/>
              <a:buAutoNum type="arabicPeriod"/>
            </a:pPr>
            <a:r>
              <a:rPr lang="en-US" sz="1800" b="1" i="0" dirty="0">
                <a:solidFill>
                  <a:srgbClr val="0070C0"/>
                </a:solidFill>
                <a:effectLst/>
                <a:latin typeface="Times New Roman" panose="02020603050405020304" pitchFamily="18" charset="0"/>
                <a:cs typeface="Times New Roman" panose="02020603050405020304" pitchFamily="18" charset="0"/>
              </a:rPr>
              <a:t>Convolutional Neural Network (CNN):</a:t>
            </a:r>
            <a:endParaRPr lang="en-US" sz="1800" b="0" i="0" dirty="0">
              <a:solidFill>
                <a:srgbClr val="0070C0"/>
              </a:solidFill>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Primarily designed for processing grid-like data, such as images and videos.</a:t>
            </a:r>
          </a:p>
          <a:p>
            <a:pPr marL="742950" lvl="1" indent="-285750" algn="l">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Utilizes convolutional layers to automatically learn hierarchical features from input data.</a:t>
            </a:r>
          </a:p>
          <a:p>
            <a:pPr marL="742950" lvl="1" indent="-285750" algn="l">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Effective at tasks like image classification, object detection, and image generation.</a:t>
            </a:r>
          </a:p>
          <a:p>
            <a:pPr algn="l">
              <a:buFont typeface="+mj-lt"/>
              <a:buAutoNum type="arabicPeriod"/>
            </a:pPr>
            <a:r>
              <a:rPr lang="en-US" sz="1800" b="1" i="0" dirty="0">
                <a:solidFill>
                  <a:srgbClr val="0070C0"/>
                </a:solidFill>
                <a:effectLst/>
                <a:latin typeface="Times New Roman" panose="02020603050405020304" pitchFamily="18" charset="0"/>
                <a:cs typeface="Times New Roman" panose="02020603050405020304" pitchFamily="18" charset="0"/>
              </a:rPr>
              <a:t>Recurrent Neural Network (RNN):</a:t>
            </a:r>
            <a:endParaRPr lang="en-US" sz="1800" b="0" i="0" dirty="0">
              <a:solidFill>
                <a:srgbClr val="0070C0"/>
              </a:solidFill>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Designed for sequence data, such as time series, text, and speech.</a:t>
            </a:r>
          </a:p>
          <a:p>
            <a:pPr marL="742950" lvl="1" indent="-285750" algn="l">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Contains loops that allow information to be passed from one step of the network to the next.</a:t>
            </a:r>
          </a:p>
          <a:p>
            <a:pPr marL="742950" lvl="1" indent="-285750" algn="l">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Suitable for tasks like language modeling, speech recognition, and sequence prediction.</a:t>
            </a:r>
          </a:p>
          <a:p>
            <a:pPr marL="742950" lvl="1" indent="-285750" algn="l">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However, standard RNNs suffer from the vanishing gradient problem, which can make it challenging to capture long-term dependencies in data.</a:t>
            </a: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nSpc>
                <a:spcPct val="150000"/>
              </a:lnSpc>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30861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51490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Neural networks: Type:</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150920" y="665826"/>
            <a:ext cx="11887200" cy="5912528"/>
          </a:xfrm>
        </p:spPr>
        <p:txBody>
          <a:bodyPr>
            <a:noAutofit/>
          </a:bodyPr>
          <a:lstStyle/>
          <a:p>
            <a:pPr marL="342900" indent="-342900" algn="just">
              <a:lnSpc>
                <a:spcPct val="150000"/>
              </a:lnSpc>
              <a:buFont typeface="+mj-lt"/>
              <a:buAutoNum type="arabicPeriod" startAt="4"/>
            </a:pPr>
            <a:r>
              <a:rPr lang="en-US" sz="1800" dirty="0">
                <a:solidFill>
                  <a:srgbClr val="0070C0"/>
                </a:solidFill>
                <a:latin typeface="Times New Roman" panose="02020603050405020304" pitchFamily="18" charset="0"/>
                <a:cs typeface="Times New Roman" panose="02020603050405020304" pitchFamily="18" charset="0"/>
              </a:rPr>
              <a:t>Long Short-Term Memory (LSTM):</a:t>
            </a:r>
          </a:p>
          <a:p>
            <a:pPr marL="285750" indent="-2857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 specialized type of RNN that mitigates the vanishing gradient problem.</a:t>
            </a:r>
          </a:p>
          <a:p>
            <a:pPr marL="285750" indent="-2857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Contains memory cells that can store and retrieve information over long sequences.</a:t>
            </a:r>
          </a:p>
          <a:p>
            <a:pPr marL="285750" indent="-2857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Excellent for tasks requiring the capture of long-range dependencies, such as machine translation and speech synthesis.</a:t>
            </a:r>
          </a:p>
          <a:p>
            <a:pPr marL="342900" indent="-342900" algn="just">
              <a:lnSpc>
                <a:spcPct val="150000"/>
              </a:lnSpc>
              <a:buFont typeface="+mj-lt"/>
              <a:buAutoNum type="arabicPeriod" startAt="5"/>
            </a:pPr>
            <a:r>
              <a:rPr lang="en-US" sz="1800" dirty="0">
                <a:solidFill>
                  <a:srgbClr val="0070C0"/>
                </a:solidFill>
                <a:latin typeface="Times New Roman" panose="02020603050405020304" pitchFamily="18" charset="0"/>
                <a:cs typeface="Times New Roman" panose="02020603050405020304" pitchFamily="18" charset="0"/>
              </a:rPr>
              <a:t>Gated Recurrent Unit (GRU):</a:t>
            </a:r>
          </a:p>
          <a:p>
            <a:pPr marL="285750" indent="-2857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Similar to LSTM, but with a simpler architecture and fewer parameters.</a:t>
            </a:r>
          </a:p>
          <a:p>
            <a:pPr marL="285750" indent="-2857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Effective for sequence tasks when computational resources are limited.</a:t>
            </a:r>
          </a:p>
          <a:p>
            <a:pPr marL="342900" indent="-342900" algn="just">
              <a:lnSpc>
                <a:spcPct val="150000"/>
              </a:lnSpc>
              <a:buFont typeface="+mj-lt"/>
              <a:buAutoNum type="arabicPeriod" startAt="6"/>
            </a:pPr>
            <a:r>
              <a:rPr lang="en-US" sz="1800" dirty="0">
                <a:solidFill>
                  <a:srgbClr val="0070C0"/>
                </a:solidFill>
                <a:latin typeface="Times New Roman" panose="02020603050405020304" pitchFamily="18" charset="0"/>
                <a:cs typeface="Times New Roman" panose="02020603050405020304" pitchFamily="18" charset="0"/>
              </a:rPr>
              <a:t>Autoencoder (AE):</a:t>
            </a:r>
          </a:p>
          <a:p>
            <a:pPr marL="285750" indent="-2857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 neural network used for unsupervised learning and dimensionality reduction.</a:t>
            </a:r>
          </a:p>
          <a:p>
            <a:pPr marL="285750" indent="-2857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Consists of an encoder and a decoder, which learn to compress and reconstruct data.</a:t>
            </a:r>
          </a:p>
          <a:p>
            <a:pPr marL="285750" indent="-2857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Widely used in tasks like data compression, denoising, and anomaly detection.</a:t>
            </a: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nSpc>
                <a:spcPct val="150000"/>
              </a:lnSpc>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49259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1"/>
            <a:ext cx="10217458" cy="399496"/>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Neural networks: Type:</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150920" y="665825"/>
            <a:ext cx="11887200" cy="6041255"/>
          </a:xfrm>
        </p:spPr>
        <p:txBody>
          <a:bodyPr>
            <a:noAutofit/>
          </a:bodyPr>
          <a:lstStyle/>
          <a:p>
            <a:pPr marL="342900" indent="-342900" algn="just">
              <a:lnSpc>
                <a:spcPct val="100000"/>
              </a:lnSpc>
              <a:buFont typeface="+mj-lt"/>
              <a:buAutoNum type="arabicPeriod" startAt="7"/>
            </a:pPr>
            <a:r>
              <a:rPr lang="en-US" sz="1700" dirty="0">
                <a:solidFill>
                  <a:srgbClr val="0070C0"/>
                </a:solidFill>
                <a:latin typeface="Times New Roman" panose="02020603050405020304" pitchFamily="18" charset="0"/>
                <a:cs typeface="Times New Roman" panose="02020603050405020304" pitchFamily="18" charset="0"/>
              </a:rPr>
              <a:t>Generative Adversarial Network (GAN):</a:t>
            </a:r>
          </a:p>
          <a:p>
            <a:pPr marL="285750" indent="-285750" algn="just">
              <a:lnSpc>
                <a:spcPct val="100000"/>
              </a:lnSpc>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Comprises two neural networks, a generator and a discriminator, that compete against each other.</a:t>
            </a:r>
          </a:p>
          <a:p>
            <a:pPr marL="285750" indent="-285750" algn="just">
              <a:lnSpc>
                <a:spcPct val="100000"/>
              </a:lnSpc>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The generator generates data to deceive the discriminator, while the discriminator tries to distinguish between real and generated data.</a:t>
            </a:r>
          </a:p>
          <a:p>
            <a:pPr marL="285750" indent="-285750" algn="just">
              <a:lnSpc>
                <a:spcPct val="100000"/>
              </a:lnSpc>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Used for tasks like image generation, style transfer, and data augmentation.</a:t>
            </a:r>
          </a:p>
          <a:p>
            <a:pPr marL="342900" indent="-342900" algn="just">
              <a:lnSpc>
                <a:spcPct val="100000"/>
              </a:lnSpc>
              <a:buFont typeface="+mj-lt"/>
              <a:buAutoNum type="arabicPeriod" startAt="8"/>
            </a:pPr>
            <a:r>
              <a:rPr lang="en-US" sz="1700" dirty="0">
                <a:solidFill>
                  <a:srgbClr val="0070C0"/>
                </a:solidFill>
                <a:latin typeface="Times New Roman" panose="02020603050405020304" pitchFamily="18" charset="0"/>
                <a:cs typeface="Times New Roman" panose="02020603050405020304" pitchFamily="18" charset="0"/>
              </a:rPr>
              <a:t>Transformers:</a:t>
            </a:r>
          </a:p>
          <a:p>
            <a:pPr marL="285750" indent="-285750" algn="just">
              <a:lnSpc>
                <a:spcPct val="100000"/>
              </a:lnSpc>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A groundbreaking architecture introduced in the "Attention Is All You Need" paper.</a:t>
            </a:r>
          </a:p>
          <a:p>
            <a:pPr marL="285750" indent="-285750" algn="just">
              <a:lnSpc>
                <a:spcPct val="100000"/>
              </a:lnSpc>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Particularly effective for natural language processing tasks.</a:t>
            </a:r>
          </a:p>
          <a:p>
            <a:pPr marL="285750" indent="-285750" algn="just">
              <a:lnSpc>
                <a:spcPct val="100000"/>
              </a:lnSpc>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Utilizes self-attention mechanisms to model relationships between input elements.</a:t>
            </a:r>
          </a:p>
          <a:p>
            <a:pPr marL="285750" indent="-285750" algn="just">
              <a:lnSpc>
                <a:spcPct val="100000"/>
              </a:lnSpc>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Popular variants include BERT, GPT (Generative Pre-trained Transformer), and T5.</a:t>
            </a:r>
          </a:p>
          <a:p>
            <a:pPr marL="342900" indent="-342900" algn="just">
              <a:lnSpc>
                <a:spcPct val="100000"/>
              </a:lnSpc>
              <a:buFont typeface="+mj-lt"/>
              <a:buAutoNum type="arabicPeriod" startAt="9"/>
            </a:pPr>
            <a:r>
              <a:rPr lang="en-US" sz="1700" dirty="0">
                <a:solidFill>
                  <a:srgbClr val="0070C0"/>
                </a:solidFill>
                <a:latin typeface="Times New Roman" panose="02020603050405020304" pitchFamily="18" charset="0"/>
                <a:cs typeface="Times New Roman" panose="02020603050405020304" pitchFamily="18" charset="0"/>
              </a:rPr>
              <a:t>Radial Basis Function Network (RBFN):</a:t>
            </a:r>
          </a:p>
          <a:p>
            <a:pPr marL="285750" indent="-285750" algn="just">
              <a:lnSpc>
                <a:spcPct val="100000"/>
              </a:lnSpc>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Utilizes radial basis functions as activation functions.</a:t>
            </a:r>
          </a:p>
          <a:p>
            <a:pPr marL="285750" indent="-285750" algn="just">
              <a:lnSpc>
                <a:spcPct val="100000"/>
              </a:lnSpc>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Often used for function approximation and interpolation tasks.</a:t>
            </a:r>
          </a:p>
          <a:p>
            <a:pPr marL="342900" indent="-342900" algn="just">
              <a:lnSpc>
                <a:spcPct val="100000"/>
              </a:lnSpc>
              <a:buFont typeface="+mj-lt"/>
              <a:buAutoNum type="arabicPeriod" startAt="10"/>
            </a:pPr>
            <a:r>
              <a:rPr lang="en-US" sz="1700" dirty="0" err="1">
                <a:solidFill>
                  <a:srgbClr val="0070C0"/>
                </a:solidFill>
                <a:latin typeface="Times New Roman" panose="02020603050405020304" pitchFamily="18" charset="0"/>
                <a:cs typeface="Times New Roman" panose="02020603050405020304" pitchFamily="18" charset="0"/>
              </a:rPr>
              <a:t>Kohonen</a:t>
            </a:r>
            <a:r>
              <a:rPr lang="en-US" sz="1700" dirty="0">
                <a:solidFill>
                  <a:srgbClr val="0070C0"/>
                </a:solidFill>
                <a:latin typeface="Times New Roman" panose="02020603050405020304" pitchFamily="18" charset="0"/>
                <a:cs typeface="Times New Roman" panose="02020603050405020304" pitchFamily="18" charset="0"/>
              </a:rPr>
              <a:t> Self-Organizing Maps (SOM):</a:t>
            </a:r>
          </a:p>
          <a:p>
            <a:pPr marL="285750" indent="-285750" algn="just">
              <a:lnSpc>
                <a:spcPct val="100000"/>
              </a:lnSpc>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A type of unsupervised neural network used for clustering and visualization of high-dimensional data.</a:t>
            </a:r>
          </a:p>
          <a:p>
            <a:pPr marL="285750" indent="-285750" algn="just">
              <a:lnSpc>
                <a:spcPct val="100000"/>
              </a:lnSpc>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It can identify patterns and relationships in the data and project it onto a lower-dimensional grid.</a:t>
            </a:r>
          </a:p>
          <a:p>
            <a:pPr algn="just">
              <a:lnSpc>
                <a:spcPct val="100000"/>
              </a:lnSpc>
            </a:pPr>
            <a:endParaRPr lang="en-US" sz="1700" dirty="0">
              <a:latin typeface="Times New Roman" panose="02020603050405020304" pitchFamily="18" charset="0"/>
              <a:cs typeface="Times New Roman" panose="02020603050405020304" pitchFamily="18" charset="0"/>
            </a:endParaRPr>
          </a:p>
          <a:p>
            <a:pPr algn="just">
              <a:lnSpc>
                <a:spcPct val="150000"/>
              </a:lnSpc>
            </a:pPr>
            <a:endParaRPr lang="en-US" sz="1700" dirty="0">
              <a:latin typeface="Times New Roman" panose="02020603050405020304" pitchFamily="18" charset="0"/>
              <a:cs typeface="Times New Roman" panose="02020603050405020304" pitchFamily="18" charset="0"/>
            </a:endParaRPr>
          </a:p>
          <a:p>
            <a:pPr algn="just">
              <a:lnSpc>
                <a:spcPct val="150000"/>
              </a:lnSpc>
            </a:pPr>
            <a:endParaRPr lang="en-US" sz="1700" dirty="0">
              <a:latin typeface="Times New Roman" panose="02020603050405020304" pitchFamily="18" charset="0"/>
              <a:cs typeface="Times New Roman" panose="02020603050405020304" pitchFamily="18" charset="0"/>
            </a:endParaRPr>
          </a:p>
          <a:p>
            <a:pPr>
              <a:lnSpc>
                <a:spcPct val="150000"/>
              </a:lnSpc>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68659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1"/>
            <a:ext cx="10217458" cy="399496"/>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Machine learning vs Deep learning:</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150920" y="665825"/>
            <a:ext cx="11887200" cy="6041255"/>
          </a:xfrm>
        </p:spPr>
        <p:txBody>
          <a:bodyPr>
            <a:noAutofit/>
          </a:bodyPr>
          <a:lstStyle/>
          <a:p>
            <a:pPr algn="just">
              <a:lnSpc>
                <a:spcPct val="100000"/>
              </a:lnSpc>
            </a:pPr>
            <a:endParaRPr lang="en-US" sz="1700" dirty="0">
              <a:latin typeface="Times New Roman" panose="02020603050405020304" pitchFamily="18" charset="0"/>
              <a:cs typeface="Times New Roman" panose="02020603050405020304" pitchFamily="18" charset="0"/>
            </a:endParaRPr>
          </a:p>
          <a:p>
            <a:pPr algn="just">
              <a:lnSpc>
                <a:spcPct val="150000"/>
              </a:lnSpc>
            </a:pPr>
            <a:endParaRPr lang="en-US" sz="1700" dirty="0">
              <a:latin typeface="Times New Roman" panose="02020603050405020304" pitchFamily="18" charset="0"/>
              <a:cs typeface="Times New Roman" panose="02020603050405020304" pitchFamily="18" charset="0"/>
            </a:endParaRPr>
          </a:p>
          <a:p>
            <a:pPr algn="just">
              <a:lnSpc>
                <a:spcPct val="150000"/>
              </a:lnSpc>
            </a:pPr>
            <a:endParaRPr lang="en-US" sz="1700" dirty="0">
              <a:latin typeface="Times New Roman" panose="02020603050405020304" pitchFamily="18" charset="0"/>
              <a:cs typeface="Times New Roman" panose="02020603050405020304" pitchFamily="18" charset="0"/>
            </a:endParaRPr>
          </a:p>
          <a:p>
            <a:pPr>
              <a:lnSpc>
                <a:spcPct val="150000"/>
              </a:lnSpc>
            </a:pPr>
            <a:endParaRPr lang="en-US" sz="1800" dirty="0">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7F823254-B352-A391-36AA-3A7539E6474B}"/>
              </a:ext>
            </a:extLst>
          </p:cNvPr>
          <p:cNvGraphicFramePr>
            <a:graphicFrameLocks noGrp="1"/>
          </p:cNvGraphicFramePr>
          <p:nvPr>
            <p:extLst>
              <p:ext uri="{D42A27DB-BD31-4B8C-83A1-F6EECF244321}">
                <p14:modId xmlns:p14="http://schemas.microsoft.com/office/powerpoint/2010/main" val="432761444"/>
              </p:ext>
            </p:extLst>
          </p:nvPr>
        </p:nvGraphicFramePr>
        <p:xfrm>
          <a:off x="603682" y="550417"/>
          <a:ext cx="11274639" cy="6170888"/>
        </p:xfrm>
        <a:graphic>
          <a:graphicData uri="http://schemas.openxmlformats.org/drawingml/2006/table">
            <a:tbl>
              <a:tblPr/>
              <a:tblGrid>
                <a:gridCol w="2286400">
                  <a:extLst>
                    <a:ext uri="{9D8B030D-6E8A-4147-A177-3AD203B41FA5}">
                      <a16:colId xmlns:a16="http://schemas.microsoft.com/office/drawing/2014/main" val="2303139349"/>
                    </a:ext>
                  </a:extLst>
                </a:gridCol>
                <a:gridCol w="5230026">
                  <a:extLst>
                    <a:ext uri="{9D8B030D-6E8A-4147-A177-3AD203B41FA5}">
                      <a16:colId xmlns:a16="http://schemas.microsoft.com/office/drawing/2014/main" val="1503318543"/>
                    </a:ext>
                  </a:extLst>
                </a:gridCol>
                <a:gridCol w="3758213">
                  <a:extLst>
                    <a:ext uri="{9D8B030D-6E8A-4147-A177-3AD203B41FA5}">
                      <a16:colId xmlns:a16="http://schemas.microsoft.com/office/drawing/2014/main" val="1162310454"/>
                    </a:ext>
                  </a:extLst>
                </a:gridCol>
              </a:tblGrid>
              <a:tr h="310610">
                <a:tc>
                  <a:txBody>
                    <a:bodyPr/>
                    <a:lstStyle/>
                    <a:p>
                      <a:pPr algn="ctr" fontAlgn="b"/>
                      <a:r>
                        <a:rPr lang="en-IN" sz="1800" b="1" dirty="0">
                          <a:effectLst/>
                          <a:latin typeface="Times New Roman" panose="02020603050405020304" pitchFamily="18" charset="0"/>
                          <a:cs typeface="Times New Roman" panose="02020603050405020304" pitchFamily="18" charset="0"/>
                        </a:rPr>
                        <a:t>Aspect</a:t>
                      </a:r>
                    </a:p>
                  </a:txBody>
                  <a:tcPr marL="48891" marR="48891" marT="24446" marB="24446" anchor="b">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ctr" fontAlgn="b"/>
                      <a:r>
                        <a:rPr lang="en-IN" sz="1800" b="1" dirty="0">
                          <a:effectLst/>
                          <a:latin typeface="Times New Roman" panose="02020603050405020304" pitchFamily="18" charset="0"/>
                          <a:cs typeface="Times New Roman" panose="02020603050405020304" pitchFamily="18" charset="0"/>
                        </a:rPr>
                        <a:t>Machine Learning</a:t>
                      </a:r>
                    </a:p>
                  </a:txBody>
                  <a:tcPr marL="48891" marR="48891" marT="24446" marB="24446" anchor="b">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ctr" fontAlgn="b"/>
                      <a:r>
                        <a:rPr lang="en-IN" sz="1800" b="1" dirty="0">
                          <a:effectLst/>
                          <a:latin typeface="Times New Roman" panose="02020603050405020304" pitchFamily="18" charset="0"/>
                          <a:cs typeface="Times New Roman" panose="02020603050405020304" pitchFamily="18" charset="0"/>
                        </a:rPr>
                        <a:t>Deep Learning</a:t>
                      </a:r>
                    </a:p>
                  </a:txBody>
                  <a:tcPr marL="48891" marR="48891" marT="24446" marB="24446" anchor="b">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566880227"/>
                  </a:ext>
                </a:extLst>
              </a:tr>
              <a:tr h="310610">
                <a:tc>
                  <a:txBody>
                    <a:bodyPr/>
                    <a:lstStyle/>
                    <a:p>
                      <a:pPr algn="just" fontAlgn="t"/>
                      <a:r>
                        <a:rPr lang="en-IN" sz="1800" b="0" dirty="0">
                          <a:effectLst/>
                          <a:latin typeface="Times New Roman" panose="02020603050405020304" pitchFamily="18" charset="0"/>
                          <a:cs typeface="Times New Roman" panose="02020603050405020304" pitchFamily="18" charset="0"/>
                        </a:rPr>
                        <a:t>Hierarchy of Layers</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just" fontAlgn="t"/>
                      <a:r>
                        <a:rPr lang="en-IN" sz="1800" b="0">
                          <a:effectLst/>
                          <a:latin typeface="Times New Roman" panose="02020603050405020304" pitchFamily="18" charset="0"/>
                          <a:cs typeface="Times New Roman" panose="02020603050405020304" pitchFamily="18" charset="0"/>
                        </a:rPr>
                        <a:t>Typically shallow architectures</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just" fontAlgn="t"/>
                      <a:r>
                        <a:rPr lang="en-US" sz="1800" b="0">
                          <a:effectLst/>
                          <a:latin typeface="Times New Roman" panose="02020603050405020304" pitchFamily="18" charset="0"/>
                          <a:cs typeface="Times New Roman" panose="02020603050405020304" pitchFamily="18" charset="0"/>
                        </a:rPr>
                        <a:t>Deep architectures with many layers</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222112948"/>
                  </a:ext>
                </a:extLst>
              </a:tr>
              <a:tr h="574234">
                <a:tc>
                  <a:txBody>
                    <a:bodyPr/>
                    <a:lstStyle/>
                    <a:p>
                      <a:pPr algn="just" fontAlgn="t"/>
                      <a:r>
                        <a:rPr lang="en-IN" sz="1800" b="0" dirty="0">
                          <a:effectLst/>
                          <a:latin typeface="Times New Roman" panose="02020603050405020304" pitchFamily="18" charset="0"/>
                          <a:cs typeface="Times New Roman" panose="02020603050405020304" pitchFamily="18" charset="0"/>
                        </a:rPr>
                        <a:t>Feature Extraction</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just" fontAlgn="t"/>
                      <a:r>
                        <a:rPr lang="en-IN" sz="1800" b="0">
                          <a:effectLst/>
                          <a:latin typeface="Times New Roman" panose="02020603050405020304" pitchFamily="18" charset="0"/>
                          <a:cs typeface="Times New Roman" panose="02020603050405020304" pitchFamily="18" charset="0"/>
                        </a:rPr>
                        <a:t>Manual feature engineering needed</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just" fontAlgn="t"/>
                      <a:r>
                        <a:rPr lang="en-US" sz="1800" b="0">
                          <a:effectLst/>
                          <a:latin typeface="Times New Roman" panose="02020603050405020304" pitchFamily="18" charset="0"/>
                          <a:cs typeface="Times New Roman" panose="02020603050405020304" pitchFamily="18" charset="0"/>
                        </a:rPr>
                        <a:t>Automatic feature extraction and representation learning</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2203301601"/>
                  </a:ext>
                </a:extLst>
              </a:tr>
              <a:tr h="310610">
                <a:tc>
                  <a:txBody>
                    <a:bodyPr/>
                    <a:lstStyle/>
                    <a:p>
                      <a:pPr algn="just" fontAlgn="t"/>
                      <a:r>
                        <a:rPr lang="en-IN" sz="1800" b="0">
                          <a:effectLst/>
                          <a:latin typeface="Times New Roman" panose="02020603050405020304" pitchFamily="18" charset="0"/>
                          <a:cs typeface="Times New Roman" panose="02020603050405020304" pitchFamily="18" charset="0"/>
                        </a:rPr>
                        <a:t>Feature Learning</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just" fontAlgn="t"/>
                      <a:r>
                        <a:rPr lang="en-US" sz="1800" b="0">
                          <a:effectLst/>
                          <a:latin typeface="Times New Roman" panose="02020603050405020304" pitchFamily="18" charset="0"/>
                          <a:cs typeface="Times New Roman" panose="02020603050405020304" pitchFamily="18" charset="0"/>
                        </a:rPr>
                        <a:t>Limited ability to learn complex features</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just" fontAlgn="t"/>
                      <a:r>
                        <a:rPr lang="en-US" sz="1800" b="0">
                          <a:effectLst/>
                          <a:latin typeface="Times New Roman" panose="02020603050405020304" pitchFamily="18" charset="0"/>
                          <a:cs typeface="Times New Roman" panose="02020603050405020304" pitchFamily="18" charset="0"/>
                        </a:rPr>
                        <a:t>Can learn intricate hierarchical features</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299536630"/>
                  </a:ext>
                </a:extLst>
              </a:tr>
              <a:tr h="574234">
                <a:tc>
                  <a:txBody>
                    <a:bodyPr/>
                    <a:lstStyle/>
                    <a:p>
                      <a:pPr algn="just" fontAlgn="t"/>
                      <a:r>
                        <a:rPr lang="en-IN" sz="1800" b="0">
                          <a:effectLst/>
                          <a:latin typeface="Times New Roman" panose="02020603050405020304" pitchFamily="18" charset="0"/>
                          <a:cs typeface="Times New Roman" panose="02020603050405020304" pitchFamily="18" charset="0"/>
                        </a:rPr>
                        <a:t>Performance</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just" fontAlgn="t"/>
                      <a:r>
                        <a:rPr lang="en-US" sz="1800" b="0">
                          <a:effectLst/>
                          <a:latin typeface="Times New Roman" panose="02020603050405020304" pitchFamily="18" charset="0"/>
                          <a:cs typeface="Times New Roman" panose="02020603050405020304" pitchFamily="18" charset="0"/>
                        </a:rPr>
                        <a:t>May have limitations on complex tasks</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just" fontAlgn="t"/>
                      <a:r>
                        <a:rPr lang="en-US" sz="1800" b="0">
                          <a:effectLst/>
                          <a:latin typeface="Times New Roman" panose="02020603050405020304" pitchFamily="18" charset="0"/>
                          <a:cs typeface="Times New Roman" panose="02020603050405020304" pitchFamily="18" charset="0"/>
                        </a:rPr>
                        <a:t>Excels in complex tasks, especially with big data</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3107380731"/>
                  </a:ext>
                </a:extLst>
              </a:tr>
              <a:tr h="310610">
                <a:tc>
                  <a:txBody>
                    <a:bodyPr/>
                    <a:lstStyle/>
                    <a:p>
                      <a:pPr algn="just" fontAlgn="t"/>
                      <a:r>
                        <a:rPr lang="en-IN" sz="1800" b="0">
                          <a:effectLst/>
                          <a:latin typeface="Times New Roman" panose="02020603050405020304" pitchFamily="18" charset="0"/>
                          <a:cs typeface="Times New Roman" panose="02020603050405020304" pitchFamily="18" charset="0"/>
                        </a:rPr>
                        <a:t>Data Requirements</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just" fontAlgn="t"/>
                      <a:r>
                        <a:rPr lang="en-IN" sz="1800" b="0">
                          <a:effectLst/>
                          <a:latin typeface="Times New Roman" panose="02020603050405020304" pitchFamily="18" charset="0"/>
                          <a:cs typeface="Times New Roman" panose="02020603050405020304" pitchFamily="18" charset="0"/>
                        </a:rPr>
                        <a:t>Requires carefully curated features</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just" fontAlgn="t"/>
                      <a:r>
                        <a:rPr lang="en-US" sz="1800" b="0" dirty="0">
                          <a:effectLst/>
                          <a:latin typeface="Times New Roman" panose="02020603050405020304" pitchFamily="18" charset="0"/>
                          <a:cs typeface="Times New Roman" panose="02020603050405020304" pitchFamily="18" charset="0"/>
                        </a:rPr>
                        <a:t>Can work with raw, unprocessed data</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4203104703"/>
                  </a:ext>
                </a:extLst>
              </a:tr>
              <a:tr h="574234">
                <a:tc>
                  <a:txBody>
                    <a:bodyPr/>
                    <a:lstStyle/>
                    <a:p>
                      <a:pPr algn="just" fontAlgn="t"/>
                      <a:r>
                        <a:rPr lang="en-IN" sz="1800" b="0">
                          <a:effectLst/>
                          <a:latin typeface="Times New Roman" panose="02020603050405020304" pitchFamily="18" charset="0"/>
                          <a:cs typeface="Times New Roman" panose="02020603050405020304" pitchFamily="18" charset="0"/>
                        </a:rPr>
                        <a:t>Training Complexity</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just" fontAlgn="t"/>
                      <a:r>
                        <a:rPr lang="en-IN" sz="1800" b="0">
                          <a:effectLst/>
                          <a:latin typeface="Times New Roman" panose="02020603050405020304" pitchFamily="18" charset="0"/>
                          <a:cs typeface="Times New Roman" panose="02020603050405020304" pitchFamily="18" charset="0"/>
                        </a:rPr>
                        <a:t>Relatively simpler to train</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just" fontAlgn="t"/>
                      <a:r>
                        <a:rPr lang="en-IN" sz="1800" b="0">
                          <a:effectLst/>
                          <a:latin typeface="Times New Roman" panose="02020603050405020304" pitchFamily="18" charset="0"/>
                          <a:cs typeface="Times New Roman" panose="02020603050405020304" pitchFamily="18" charset="0"/>
                        </a:rPr>
                        <a:t>Requires substantial computation power</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2080348331"/>
                  </a:ext>
                </a:extLst>
              </a:tr>
              <a:tr h="310610">
                <a:tc>
                  <a:txBody>
                    <a:bodyPr/>
                    <a:lstStyle/>
                    <a:p>
                      <a:pPr algn="just" fontAlgn="t"/>
                      <a:r>
                        <a:rPr lang="en-IN" sz="1800" b="0">
                          <a:effectLst/>
                          <a:latin typeface="Times New Roman" panose="02020603050405020304" pitchFamily="18" charset="0"/>
                          <a:cs typeface="Times New Roman" panose="02020603050405020304" pitchFamily="18" charset="0"/>
                        </a:rPr>
                        <a:t>Domain Specificity</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just" fontAlgn="t"/>
                      <a:r>
                        <a:rPr lang="en-IN" sz="1800" b="0">
                          <a:effectLst/>
                          <a:latin typeface="Times New Roman" panose="02020603050405020304" pitchFamily="18" charset="0"/>
                          <a:cs typeface="Times New Roman" panose="02020603050405020304" pitchFamily="18" charset="0"/>
                        </a:rPr>
                        <a:t>May need domain-specific tuning</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just" fontAlgn="t"/>
                      <a:r>
                        <a:rPr lang="en-IN" sz="1800" b="0">
                          <a:effectLst/>
                          <a:latin typeface="Times New Roman" panose="02020603050405020304" pitchFamily="18" charset="0"/>
                          <a:cs typeface="Times New Roman" panose="02020603050405020304" pitchFamily="18" charset="0"/>
                        </a:rPr>
                        <a:t>Can generalize across domains</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2461751634"/>
                  </a:ext>
                </a:extLst>
              </a:tr>
              <a:tr h="574234">
                <a:tc>
                  <a:txBody>
                    <a:bodyPr/>
                    <a:lstStyle/>
                    <a:p>
                      <a:pPr algn="just" fontAlgn="t"/>
                      <a:r>
                        <a:rPr lang="en-IN" sz="1800" b="0">
                          <a:effectLst/>
                          <a:latin typeface="Times New Roman" panose="02020603050405020304" pitchFamily="18" charset="0"/>
                          <a:cs typeface="Times New Roman" panose="02020603050405020304" pitchFamily="18" charset="0"/>
                        </a:rPr>
                        <a:t>Applications</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just" fontAlgn="t"/>
                      <a:r>
                        <a:rPr lang="en-IN" sz="1800" b="0">
                          <a:effectLst/>
                          <a:latin typeface="Times New Roman" panose="02020603050405020304" pitchFamily="18" charset="0"/>
                          <a:cs typeface="Times New Roman" panose="02020603050405020304" pitchFamily="18" charset="0"/>
                        </a:rPr>
                        <a:t>Effective for smaller datasets</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just" fontAlgn="t"/>
                      <a:r>
                        <a:rPr lang="en-US" sz="1800" b="0">
                          <a:effectLst/>
                          <a:latin typeface="Times New Roman" panose="02020603050405020304" pitchFamily="18" charset="0"/>
                          <a:cs typeface="Times New Roman" panose="02020603050405020304" pitchFamily="18" charset="0"/>
                        </a:rPr>
                        <a:t>Particularly effective with large datasets</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331007154"/>
                  </a:ext>
                </a:extLst>
              </a:tr>
              <a:tr h="310610">
                <a:tc>
                  <a:txBody>
                    <a:bodyPr/>
                    <a:lstStyle/>
                    <a:p>
                      <a:pPr algn="just" fontAlgn="t"/>
                      <a:r>
                        <a:rPr lang="en-IN" sz="1800" b="0">
                          <a:effectLst/>
                          <a:latin typeface="Times New Roman" panose="02020603050405020304" pitchFamily="18" charset="0"/>
                          <a:cs typeface="Times New Roman" panose="02020603050405020304" pitchFamily="18" charset="0"/>
                        </a:rPr>
                        <a:t>Representations</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just" fontAlgn="t"/>
                      <a:r>
                        <a:rPr lang="en-US" sz="1800" b="0">
                          <a:effectLst/>
                          <a:latin typeface="Times New Roman" panose="02020603050405020304" pitchFamily="18" charset="0"/>
                          <a:cs typeface="Times New Roman" panose="02020603050405020304" pitchFamily="18" charset="0"/>
                        </a:rPr>
                        <a:t>Relies on handcrafted feature representations</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just" fontAlgn="t"/>
                      <a:r>
                        <a:rPr lang="en-IN" sz="1800" b="0">
                          <a:effectLst/>
                          <a:latin typeface="Times New Roman" panose="02020603050405020304" pitchFamily="18" charset="0"/>
                          <a:cs typeface="Times New Roman" panose="02020603050405020304" pitchFamily="18" charset="0"/>
                        </a:rPr>
                        <a:t>Learns hierarchical representations</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1658337058"/>
                  </a:ext>
                </a:extLst>
              </a:tr>
              <a:tr h="310610">
                <a:tc>
                  <a:txBody>
                    <a:bodyPr/>
                    <a:lstStyle/>
                    <a:p>
                      <a:pPr algn="just" fontAlgn="t"/>
                      <a:r>
                        <a:rPr lang="en-IN" sz="1800" b="0">
                          <a:effectLst/>
                          <a:latin typeface="Times New Roman" panose="02020603050405020304" pitchFamily="18" charset="0"/>
                          <a:cs typeface="Times New Roman" panose="02020603050405020304" pitchFamily="18" charset="0"/>
                        </a:rPr>
                        <a:t>Interpretability</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just" fontAlgn="t"/>
                      <a:r>
                        <a:rPr lang="en-IN" sz="1800" b="0">
                          <a:effectLst/>
                          <a:latin typeface="Times New Roman" panose="02020603050405020304" pitchFamily="18" charset="0"/>
                          <a:cs typeface="Times New Roman" panose="02020603050405020304" pitchFamily="18" charset="0"/>
                        </a:rPr>
                        <a:t>Offers better interpretability</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just" fontAlgn="t"/>
                      <a:r>
                        <a:rPr lang="en-US" sz="1800" b="0">
                          <a:effectLst/>
                          <a:latin typeface="Times New Roman" panose="02020603050405020304" pitchFamily="18" charset="0"/>
                          <a:cs typeface="Times New Roman" panose="02020603050405020304" pitchFamily="18" charset="0"/>
                        </a:rPr>
                        <a:t>Often seen as a “black box”</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1558795381"/>
                  </a:ext>
                </a:extLst>
              </a:tr>
              <a:tr h="310610">
                <a:tc>
                  <a:txBody>
                    <a:bodyPr/>
                    <a:lstStyle/>
                    <a:p>
                      <a:pPr algn="just" fontAlgn="t"/>
                      <a:r>
                        <a:rPr lang="en-IN" sz="1800" b="0">
                          <a:effectLst/>
                          <a:latin typeface="Times New Roman" panose="02020603050405020304" pitchFamily="18" charset="0"/>
                          <a:cs typeface="Times New Roman" panose="02020603050405020304" pitchFamily="18" charset="0"/>
                        </a:rPr>
                        <a:t>Algorithm Diversity</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just" fontAlgn="t"/>
                      <a:r>
                        <a:rPr lang="en-IN" sz="1800" b="0">
                          <a:effectLst/>
                          <a:latin typeface="Times New Roman" panose="02020603050405020304" pitchFamily="18" charset="0"/>
                          <a:cs typeface="Times New Roman" panose="02020603050405020304" pitchFamily="18" charset="0"/>
                        </a:rPr>
                        <a:t>Utilizes various algorithms like SVM, Random Forest</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just" fontAlgn="t"/>
                      <a:r>
                        <a:rPr lang="en-US" sz="1800" b="0">
                          <a:effectLst/>
                          <a:latin typeface="Times New Roman" panose="02020603050405020304" pitchFamily="18" charset="0"/>
                          <a:cs typeface="Times New Roman" panose="02020603050405020304" pitchFamily="18" charset="0"/>
                        </a:rPr>
                        <a:t>Mostly relies on neural networks</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2510229076"/>
                  </a:ext>
                </a:extLst>
              </a:tr>
              <a:tr h="574234">
                <a:tc>
                  <a:txBody>
                    <a:bodyPr/>
                    <a:lstStyle/>
                    <a:p>
                      <a:pPr algn="just" fontAlgn="t"/>
                      <a:r>
                        <a:rPr lang="en-IN" sz="1800" b="0">
                          <a:effectLst/>
                          <a:latin typeface="Times New Roman" panose="02020603050405020304" pitchFamily="18" charset="0"/>
                          <a:cs typeface="Times New Roman" panose="02020603050405020304" pitchFamily="18" charset="0"/>
                        </a:rPr>
                        <a:t>Computational Demand</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just" fontAlgn="t"/>
                      <a:r>
                        <a:rPr lang="en-IN" sz="1800" b="0">
                          <a:effectLst/>
                          <a:latin typeface="Times New Roman" panose="02020603050405020304" pitchFamily="18" charset="0"/>
                          <a:cs typeface="Times New Roman" panose="02020603050405020304" pitchFamily="18" charset="0"/>
                        </a:rPr>
                        <a:t>Lighter computational requirements</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just" fontAlgn="t"/>
                      <a:r>
                        <a:rPr lang="en-IN" sz="1800" b="0" dirty="0">
                          <a:effectLst/>
                          <a:latin typeface="Times New Roman" panose="02020603050405020304" pitchFamily="18" charset="0"/>
                          <a:cs typeface="Times New Roman" panose="02020603050405020304" pitchFamily="18" charset="0"/>
                        </a:rPr>
                        <a:t>Heavy computational demand</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1852712642"/>
                  </a:ext>
                </a:extLst>
              </a:tr>
              <a:tr h="574234">
                <a:tc>
                  <a:txBody>
                    <a:bodyPr/>
                    <a:lstStyle/>
                    <a:p>
                      <a:pPr algn="just" fontAlgn="t"/>
                      <a:r>
                        <a:rPr lang="en-IN" sz="1800" b="0">
                          <a:effectLst/>
                          <a:latin typeface="Times New Roman" panose="02020603050405020304" pitchFamily="18" charset="0"/>
                          <a:cs typeface="Times New Roman" panose="02020603050405020304" pitchFamily="18" charset="0"/>
                        </a:rPr>
                        <a:t>Scalability</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just" fontAlgn="t"/>
                      <a:r>
                        <a:rPr lang="en-US" sz="1800" b="0">
                          <a:effectLst/>
                          <a:latin typeface="Times New Roman" panose="02020603050405020304" pitchFamily="18" charset="0"/>
                          <a:cs typeface="Times New Roman" panose="02020603050405020304" pitchFamily="18" charset="0"/>
                        </a:rPr>
                        <a:t>May have limitations in scaling up</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just" fontAlgn="t"/>
                      <a:r>
                        <a:rPr lang="en-US" sz="1800" b="0" dirty="0">
                          <a:effectLst/>
                          <a:latin typeface="Times New Roman" panose="02020603050405020304" pitchFamily="18" charset="0"/>
                          <a:cs typeface="Times New Roman" panose="02020603050405020304" pitchFamily="18" charset="0"/>
                        </a:rPr>
                        <a:t>Scales well with increased data and resources</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3896341384"/>
                  </a:ext>
                </a:extLst>
              </a:tr>
            </a:tbl>
          </a:graphicData>
        </a:graphic>
      </p:graphicFrame>
    </p:spTree>
    <p:extLst>
      <p:ext uri="{BB962C8B-B14F-4D97-AF65-F5344CB8AC3E}">
        <p14:creationId xmlns:p14="http://schemas.microsoft.com/office/powerpoint/2010/main" val="1627024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51490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Some real-life applications of neural networks:</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150920" y="665826"/>
            <a:ext cx="11887200" cy="5912528"/>
          </a:xfrm>
        </p:spPr>
        <p:txBody>
          <a:bodyPr>
            <a:noAutofit/>
          </a:bodyPr>
          <a:lstStyle/>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Identifying objects, faces, and understanding spoken language in applications like self-driving cars and voice assistants.</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Analyzing and understanding human language, enabling sentiment analysis, chatbots, language translation, and text generation.</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Diagnosing diseases from medical images, predicting patient outcomes, and drug discovery.</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Predicting stock prices, credit risk assessment, fraud detection, and algorithmic trading.</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Personalizing content and recommendations in e-commerce, streaming platforms, and social media.</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Powering robotics and autonomous vehicles by processing sensor data and making real-time decisions.</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Enhancing game AI, generating realistic graphics, and creating immersive virtual environments.</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Monitoring and optimizing manufacturing processes, predictive maintenance, and quality control.</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Analyzing complex datasets, simulating scientific phenomena, and aiding in research across disciplines.</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Generating music, art, and other creative content.</a:t>
            </a: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nSpc>
                <a:spcPct val="150000"/>
              </a:lnSpc>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60072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51490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Single layer perceptron:</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301842" y="1029810"/>
            <a:ext cx="11762912" cy="5424256"/>
          </a:xfrm>
        </p:spPr>
        <p:txBody>
          <a:bodyPr>
            <a:noAutofit/>
          </a:bodyPr>
          <a:lstStyle/>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 A single-layer perceptron is a neural network that has only </a:t>
            </a:r>
            <a:r>
              <a:rPr lang="en-US" sz="1800" dirty="0">
                <a:solidFill>
                  <a:srgbClr val="00B0F0"/>
                </a:solidFill>
                <a:latin typeface="Times New Roman" panose="02020603050405020304" pitchFamily="18" charset="0"/>
                <a:cs typeface="Times New Roman" panose="02020603050405020304" pitchFamily="18" charset="0"/>
              </a:rPr>
              <a:t>single input layer</a:t>
            </a:r>
            <a:r>
              <a:rPr lang="en-US" sz="1800" dirty="0">
                <a:latin typeface="Times New Roman" panose="02020603050405020304" pitchFamily="18" charset="0"/>
                <a:cs typeface="Times New Roman" panose="02020603050405020304" pitchFamily="18" charset="0"/>
              </a:rPr>
              <a:t>.  A perceptron is a fundamental </a:t>
            </a:r>
            <a:r>
              <a:rPr lang="en-US" sz="1800" dirty="0">
                <a:solidFill>
                  <a:srgbClr val="00B0F0"/>
                </a:solidFill>
                <a:latin typeface="Times New Roman" panose="02020603050405020304" pitchFamily="18" charset="0"/>
                <a:cs typeface="Times New Roman" panose="02020603050405020304" pitchFamily="18" charset="0"/>
              </a:rPr>
              <a:t>building block of artificial neural networks </a:t>
            </a:r>
            <a:r>
              <a:rPr lang="en-US" sz="1800" dirty="0">
                <a:latin typeface="Times New Roman" panose="02020603050405020304" pitchFamily="18" charset="0"/>
                <a:cs typeface="Times New Roman" panose="02020603050405020304" pitchFamily="18" charset="0"/>
              </a:rPr>
              <a:t>and a simple supervised machine  learning model used for </a:t>
            </a:r>
            <a:r>
              <a:rPr lang="en-US" sz="1800" dirty="0">
                <a:solidFill>
                  <a:srgbClr val="00B0F0"/>
                </a:solidFill>
                <a:latin typeface="Times New Roman" panose="02020603050405020304" pitchFamily="18" charset="0"/>
                <a:cs typeface="Times New Roman" panose="02020603050405020304" pitchFamily="18" charset="0"/>
              </a:rPr>
              <a:t>binary classification tasks</a:t>
            </a:r>
            <a:r>
              <a:rPr lang="en-US" sz="1800" dirty="0">
                <a:latin typeface="Times New Roman" panose="02020603050405020304" pitchFamily="18" charset="0"/>
                <a:cs typeface="Times New Roman" panose="02020603050405020304" pitchFamily="18" charset="0"/>
              </a:rPr>
              <a:t>. </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It was developed by </a:t>
            </a:r>
            <a:r>
              <a:rPr lang="en-US" sz="1800" dirty="0">
                <a:solidFill>
                  <a:srgbClr val="00B0F0"/>
                </a:solidFill>
                <a:latin typeface="Times New Roman" panose="02020603050405020304" pitchFamily="18" charset="0"/>
                <a:cs typeface="Times New Roman" panose="02020603050405020304" pitchFamily="18" charset="0"/>
              </a:rPr>
              <a:t>Frank Rosenblatt </a:t>
            </a:r>
            <a:r>
              <a:rPr lang="en-US" sz="1800" dirty="0">
                <a:latin typeface="Times New Roman" panose="02020603050405020304" pitchFamily="18" charset="0"/>
                <a:cs typeface="Times New Roman" panose="02020603050405020304" pitchFamily="18" charset="0"/>
              </a:rPr>
              <a:t>in the late 1950s and is considered one of the earliest forms of neural networks. </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perceptron is a mathematical model inspired by the way </a:t>
            </a:r>
            <a:r>
              <a:rPr lang="en-US" sz="1800" dirty="0">
                <a:solidFill>
                  <a:srgbClr val="00B0F0"/>
                </a:solidFill>
                <a:latin typeface="Times New Roman" panose="02020603050405020304" pitchFamily="18" charset="0"/>
                <a:cs typeface="Times New Roman" panose="02020603050405020304" pitchFamily="18" charset="0"/>
              </a:rPr>
              <a:t>biological neurons </a:t>
            </a:r>
            <a:r>
              <a:rPr lang="en-US" sz="1800" dirty="0">
                <a:latin typeface="Times New Roman" panose="02020603050405020304" pitchFamily="18" charset="0"/>
                <a:cs typeface="Times New Roman" panose="02020603050405020304" pitchFamily="18" charset="0"/>
              </a:rPr>
              <a:t>work in the human brain, although it is highly simplified compared to biological neurons.</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Perceptron is also known as an artificial neural network. Perceptron is mainly used to compute the logical gate like </a:t>
            </a:r>
            <a:r>
              <a:rPr lang="en-US" sz="1800" dirty="0">
                <a:solidFill>
                  <a:srgbClr val="00B0F0"/>
                </a:solidFill>
                <a:latin typeface="Times New Roman" panose="02020603050405020304" pitchFamily="18" charset="0"/>
                <a:cs typeface="Times New Roman" panose="02020603050405020304" pitchFamily="18" charset="0"/>
              </a:rPr>
              <a:t>AND, OR, and NOR </a:t>
            </a:r>
            <a:r>
              <a:rPr lang="en-US" sz="1800" dirty="0">
                <a:latin typeface="Times New Roman" panose="02020603050405020304" pitchFamily="18" charset="0"/>
                <a:cs typeface="Times New Roman" panose="02020603050405020304" pitchFamily="18" charset="0"/>
              </a:rPr>
              <a:t>which has </a:t>
            </a:r>
            <a:r>
              <a:rPr lang="en-US" sz="1800" dirty="0">
                <a:solidFill>
                  <a:srgbClr val="00B0F0"/>
                </a:solidFill>
                <a:latin typeface="Times New Roman" panose="02020603050405020304" pitchFamily="18" charset="0"/>
                <a:cs typeface="Times New Roman" panose="02020603050405020304" pitchFamily="18" charset="0"/>
              </a:rPr>
              <a:t>binary input and binary output</a:t>
            </a:r>
            <a:r>
              <a:rPr lang="en-US" sz="1800" dirty="0">
                <a:latin typeface="Times New Roman" panose="02020603050405020304" pitchFamily="18" charset="0"/>
                <a:cs typeface="Times New Roman" panose="02020603050405020304" pitchFamily="18" charset="0"/>
              </a:rPr>
              <a:t>.</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main functionality of the perceptron is:- </a:t>
            </a:r>
            <a:r>
              <a:rPr lang="en-US" sz="1800" dirty="0">
                <a:solidFill>
                  <a:srgbClr val="00B0F0"/>
                </a:solidFill>
                <a:latin typeface="Times New Roman" panose="02020603050405020304" pitchFamily="18" charset="0"/>
                <a:cs typeface="Times New Roman" panose="02020603050405020304" pitchFamily="18" charset="0"/>
              </a:rPr>
              <a:t>Takes input from the input layer, Weight them up and sum it up, Pass the sum to the nonlinear function to produce the output</a:t>
            </a:r>
            <a:r>
              <a:rPr lang="en-US" sz="1800" dirty="0">
                <a:latin typeface="Times New Roman" panose="02020603050405020304" pitchFamily="18" charset="0"/>
                <a:cs typeface="Times New Roman" panose="02020603050405020304" pitchFamily="18" charset="0"/>
              </a:rPr>
              <a:t>.</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we can consider it as a single-layer neural network with four main parameters, i.e., </a:t>
            </a:r>
            <a:r>
              <a:rPr lang="en-US" sz="1800" dirty="0">
                <a:solidFill>
                  <a:srgbClr val="00B0F0"/>
                </a:solidFill>
                <a:latin typeface="Times New Roman" panose="02020603050405020304" pitchFamily="18" charset="0"/>
                <a:cs typeface="Times New Roman" panose="02020603050405020304" pitchFamily="18" charset="0"/>
              </a:rPr>
              <a:t>input values, weights and Bias, net sum, and an activation function.</a:t>
            </a:r>
          </a:p>
          <a:p>
            <a:pPr algn="just">
              <a:lnSpc>
                <a:spcPct val="150000"/>
              </a:lnSpc>
            </a:pPr>
            <a:endParaRPr lang="en-US" sz="1800"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nSpc>
                <a:spcPct val="150000"/>
              </a:lnSpc>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83866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51490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Single-layer Perceptron:</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1145218" y="665826"/>
            <a:ext cx="10431263" cy="5504155"/>
          </a:xfrm>
        </p:spPr>
        <p:txBody>
          <a:bodyPr>
            <a:noAutofit/>
          </a:bodyPr>
          <a:lstStyle/>
          <a:p>
            <a:pPr marL="285750" indent="-2857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Input Nodes or Input Layer</a:t>
            </a:r>
          </a:p>
          <a:p>
            <a:pPr marL="285750" indent="-2857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Weight and Bias</a:t>
            </a:r>
          </a:p>
          <a:p>
            <a:pPr marL="285750" indent="-285750" algn="just">
              <a:lnSpc>
                <a:spcPct val="150000"/>
              </a:lnSpc>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Activation Function</a:t>
            </a: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nSpc>
                <a:spcPct val="150000"/>
              </a:lnSpc>
            </a:pPr>
            <a:r>
              <a:rPr lang="en-US" sz="1800" dirty="0">
                <a:latin typeface="Times New Roman" panose="02020603050405020304" pitchFamily="18" charset="0"/>
                <a:cs typeface="Times New Roman" panose="02020603050405020304" pitchFamily="18" charset="0"/>
              </a:rPr>
              <a:t>Fig: Single layer neural/perceptron network [14, </a:t>
            </a:r>
            <a:r>
              <a:rPr lang="en-US" sz="1800" dirty="0" err="1">
                <a:latin typeface="Times New Roman" panose="02020603050405020304" pitchFamily="18" charset="0"/>
                <a:cs typeface="Times New Roman" panose="02020603050405020304" pitchFamily="18" charset="0"/>
              </a:rPr>
              <a:t>javatpoint</a:t>
            </a:r>
            <a:r>
              <a:rPr lang="en-US" sz="1800" dirty="0">
                <a:latin typeface="Times New Roman" panose="02020603050405020304" pitchFamily="18" charset="0"/>
                <a:cs typeface="Times New Roman" panose="02020603050405020304" pitchFamily="18" charset="0"/>
              </a:rPr>
              <a:t>]</a:t>
            </a:r>
          </a:p>
          <a:p>
            <a:pPr algn="just">
              <a:lnSpc>
                <a:spcPct val="150000"/>
              </a:lnSpc>
            </a:pPr>
            <a:endParaRPr lang="en-US" sz="1800"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nSpc>
                <a:spcPct val="150000"/>
              </a:lnSpc>
            </a:pPr>
            <a:endParaRPr lang="en-US"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78BBAA7-D6AA-E07D-C24B-6C9493C30D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8182" y="2211305"/>
            <a:ext cx="4657817" cy="3736734"/>
          </a:xfrm>
          <a:prstGeom prst="rect">
            <a:avLst/>
          </a:prstGeom>
        </p:spPr>
      </p:pic>
      <p:pic>
        <p:nvPicPr>
          <p:cNvPr id="6" name="Picture 5">
            <a:extLst>
              <a:ext uri="{FF2B5EF4-FFF2-40B4-BE49-F238E27FC236}">
                <a16:creationId xmlns:a16="http://schemas.microsoft.com/office/drawing/2014/main" id="{1C903994-E345-E313-954E-65DE15F2F6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7848" y="2370338"/>
            <a:ext cx="4428106" cy="3577702"/>
          </a:xfrm>
          <a:prstGeom prst="rect">
            <a:avLst/>
          </a:prstGeom>
        </p:spPr>
      </p:pic>
    </p:spTree>
    <p:extLst>
      <p:ext uri="{BB962C8B-B14F-4D97-AF65-F5344CB8AC3E}">
        <p14:creationId xmlns:p14="http://schemas.microsoft.com/office/powerpoint/2010/main" val="27381692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51490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Basic components of single layer perceptron:</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585926" y="665826"/>
            <a:ext cx="10990555" cy="5841506"/>
          </a:xfrm>
        </p:spPr>
        <p:txBody>
          <a:bodyPr>
            <a:noAutofit/>
          </a:bodyPr>
          <a:lstStyle/>
          <a:p>
            <a:pPr marL="342900" indent="-342900" algn="just">
              <a:lnSpc>
                <a:spcPct val="150000"/>
              </a:lnSpc>
              <a:buFont typeface="+mj-lt"/>
              <a:buAutoNum type="arabicPeriod"/>
            </a:pPr>
            <a:r>
              <a:rPr lang="en-US" sz="1800" dirty="0">
                <a:solidFill>
                  <a:srgbClr val="0070C0"/>
                </a:solidFill>
                <a:latin typeface="Times New Roman" panose="02020603050405020304" pitchFamily="18" charset="0"/>
                <a:cs typeface="Times New Roman" panose="02020603050405020304" pitchFamily="18" charset="0"/>
              </a:rPr>
              <a:t>Input Nodes or Input Layer: </a:t>
            </a:r>
            <a:r>
              <a:rPr lang="en-US" sz="1800" dirty="0">
                <a:latin typeface="Times New Roman" panose="02020603050405020304" pitchFamily="18" charset="0"/>
                <a:cs typeface="Times New Roman" panose="02020603050405020304" pitchFamily="18" charset="0"/>
              </a:rPr>
              <a:t>The input layer consists of one or more input nodes or neurons. Each input node represents a feature of the input data. These features are typically real-valued numbers, and the number of input nodes corresponds to the dimensionality of the input data.</a:t>
            </a:r>
          </a:p>
          <a:p>
            <a:pPr marL="342900" indent="-342900" algn="just">
              <a:lnSpc>
                <a:spcPct val="150000"/>
              </a:lnSpc>
              <a:buFont typeface="+mj-lt"/>
              <a:buAutoNum type="arabicPeriod"/>
            </a:pPr>
            <a:r>
              <a:rPr lang="en-US" sz="1800" dirty="0">
                <a:solidFill>
                  <a:srgbClr val="0070C0"/>
                </a:solidFill>
                <a:latin typeface="Times New Roman" panose="02020603050405020304" pitchFamily="18" charset="0"/>
                <a:cs typeface="Times New Roman" panose="02020603050405020304" pitchFamily="18" charset="0"/>
              </a:rPr>
              <a:t>Weights:</a:t>
            </a:r>
            <a:r>
              <a:rPr lang="en-US" sz="1800" dirty="0">
                <a:latin typeface="Times New Roman" panose="02020603050405020304" pitchFamily="18" charset="0"/>
                <a:cs typeface="Times New Roman" panose="02020603050405020304" pitchFamily="18" charset="0"/>
              </a:rPr>
              <a:t> Each input node is associated with a weight, denoted as "w." These weights represent the importance of each feature in making a prediction. Weights can be positive or negative, and they are adjusted during the learning process to improve the model's performance.</a:t>
            </a:r>
          </a:p>
          <a:p>
            <a:pPr marL="342900" indent="-342900" algn="just">
              <a:lnSpc>
                <a:spcPct val="150000"/>
              </a:lnSpc>
              <a:buFont typeface="+mj-lt"/>
              <a:buAutoNum type="arabicPeriod"/>
            </a:pPr>
            <a:r>
              <a:rPr lang="en-US" sz="1800" dirty="0">
                <a:solidFill>
                  <a:srgbClr val="0070C0"/>
                </a:solidFill>
                <a:latin typeface="Times New Roman" panose="02020603050405020304" pitchFamily="18" charset="0"/>
                <a:cs typeface="Times New Roman" panose="02020603050405020304" pitchFamily="18" charset="0"/>
              </a:rPr>
              <a:t>Bias (Optional): </a:t>
            </a:r>
            <a:r>
              <a:rPr lang="en-US" sz="1800" dirty="0">
                <a:latin typeface="Times New Roman" panose="02020603050405020304" pitchFamily="18" charset="0"/>
                <a:cs typeface="Times New Roman" panose="02020603050405020304" pitchFamily="18" charset="0"/>
              </a:rPr>
              <a:t>In addition to weights, perceptrons often include a bias term, denoted as "b" or "bias." The bias allows the perceptron to make predictions even when all input features are zero. It helps shift the decision boundary and can be thought of as an offset.</a:t>
            </a:r>
          </a:p>
          <a:p>
            <a:pPr marL="342900" indent="-342900" algn="just">
              <a:lnSpc>
                <a:spcPct val="150000"/>
              </a:lnSpc>
              <a:buFont typeface="+mj-lt"/>
              <a:buAutoNum type="arabicPeriod"/>
            </a:pPr>
            <a:r>
              <a:rPr lang="en-US" sz="1800" dirty="0">
                <a:solidFill>
                  <a:srgbClr val="0070C0"/>
                </a:solidFill>
                <a:latin typeface="Times New Roman" panose="02020603050405020304" pitchFamily="18" charset="0"/>
                <a:cs typeface="Times New Roman" panose="02020603050405020304" pitchFamily="18" charset="0"/>
              </a:rPr>
              <a:t>Summation Function: </a:t>
            </a:r>
            <a:r>
              <a:rPr lang="en-US" sz="1800" dirty="0">
                <a:latin typeface="Times New Roman" panose="02020603050405020304" pitchFamily="18" charset="0"/>
                <a:cs typeface="Times New Roman" panose="02020603050405020304" pitchFamily="18" charset="0"/>
              </a:rPr>
              <a:t>The weighted sum of the input features is computed. This is done by multiplying each input by its corresponding weight and then summing up these products. The formula for the weighted sum is often written as:</a:t>
            </a:r>
          </a:p>
          <a:p>
            <a:pPr algn="just">
              <a:lnSpc>
                <a:spcPct val="150000"/>
              </a:lnSpc>
            </a:pP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weighted_sum</a:t>
            </a:r>
            <a:r>
              <a:rPr lang="en-US" sz="1800" dirty="0">
                <a:latin typeface="Times New Roman" panose="02020603050405020304" pitchFamily="18" charset="0"/>
                <a:cs typeface="Times New Roman" panose="02020603050405020304" pitchFamily="18" charset="0"/>
              </a:rPr>
              <a:t> = w1 * input1 + w2 * input2 + ... + </a:t>
            </a:r>
            <a:r>
              <a:rPr lang="en-US" sz="1800" dirty="0" err="1">
                <a:latin typeface="Times New Roman" panose="02020603050405020304" pitchFamily="18" charset="0"/>
                <a:cs typeface="Times New Roman" panose="02020603050405020304" pitchFamily="18" charset="0"/>
              </a:rPr>
              <a:t>wn</a:t>
            </a:r>
            <a:r>
              <a:rPr lang="en-US" sz="1800" dirty="0">
                <a:latin typeface="Times New Roman" panose="02020603050405020304" pitchFamily="18" charset="0"/>
                <a:cs typeface="Times New Roman" panose="02020603050405020304" pitchFamily="18" charset="0"/>
              </a:rPr>
              <a:t> * </a:t>
            </a:r>
            <a:r>
              <a:rPr lang="en-US" sz="1800" dirty="0" err="1">
                <a:latin typeface="Times New Roman" panose="02020603050405020304" pitchFamily="18" charset="0"/>
                <a:cs typeface="Times New Roman" panose="02020603050405020304" pitchFamily="18" charset="0"/>
              </a:rPr>
              <a:t>inputn</a:t>
            </a:r>
            <a:endParaRPr lang="en-US" sz="14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nSpc>
                <a:spcPct val="150000"/>
              </a:lnSpc>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70229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FFC-E12A-17BB-F840-B1C151508712}"/>
              </a:ext>
            </a:extLst>
          </p:cNvPr>
          <p:cNvSpPr>
            <a:spLocks noGrp="1"/>
          </p:cNvSpPr>
          <p:nvPr>
            <p:ph type="ctrTitle"/>
          </p:nvPr>
        </p:nvSpPr>
        <p:spPr>
          <a:xfrm>
            <a:off x="987271" y="150920"/>
            <a:ext cx="10217458" cy="51490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Basic Components of Perceptron:</a:t>
            </a:r>
          </a:p>
        </p:txBody>
      </p:sp>
      <p:sp>
        <p:nvSpPr>
          <p:cNvPr id="3" name="Subtitle 2">
            <a:extLst>
              <a:ext uri="{FF2B5EF4-FFF2-40B4-BE49-F238E27FC236}">
                <a16:creationId xmlns:a16="http://schemas.microsoft.com/office/drawing/2014/main" id="{CB1B1B31-4D4E-ABED-0F78-26F11EF76970}"/>
              </a:ext>
            </a:extLst>
          </p:cNvPr>
          <p:cNvSpPr>
            <a:spLocks noGrp="1"/>
          </p:cNvSpPr>
          <p:nvPr>
            <p:ph type="subTitle" idx="1"/>
          </p:nvPr>
        </p:nvSpPr>
        <p:spPr>
          <a:xfrm>
            <a:off x="585926" y="665826"/>
            <a:ext cx="10990555" cy="5841506"/>
          </a:xfrm>
        </p:spPr>
        <p:txBody>
          <a:bodyPr>
            <a:noAutofit/>
          </a:bodyPr>
          <a:lstStyle/>
          <a:p>
            <a:pPr marL="342900" indent="-342900" algn="just">
              <a:lnSpc>
                <a:spcPct val="150000"/>
              </a:lnSpc>
              <a:buFont typeface="+mj-lt"/>
              <a:buAutoNum type="arabicPeriod" startAt="5"/>
            </a:pPr>
            <a:r>
              <a:rPr lang="en-US" sz="1800" dirty="0">
                <a:solidFill>
                  <a:srgbClr val="0070C0"/>
                </a:solidFill>
                <a:latin typeface="Times New Roman" panose="02020603050405020304" pitchFamily="18" charset="0"/>
                <a:cs typeface="Times New Roman" panose="02020603050405020304" pitchFamily="18" charset="0"/>
              </a:rPr>
              <a:t>Activation Function: </a:t>
            </a:r>
            <a:r>
              <a:rPr lang="en-US" sz="1800" dirty="0">
                <a:latin typeface="Times New Roman" panose="02020603050405020304" pitchFamily="18" charset="0"/>
                <a:cs typeface="Times New Roman" panose="02020603050405020304" pitchFamily="18" charset="0"/>
              </a:rPr>
              <a:t>The weighted sum is passed through an activation function, often a step function or a threshold function. </a:t>
            </a:r>
            <a:r>
              <a:rPr lang="en-US" sz="1800" dirty="0">
                <a:solidFill>
                  <a:srgbClr val="0070C0"/>
                </a:solidFill>
                <a:latin typeface="Times New Roman" panose="02020603050405020304" pitchFamily="18" charset="0"/>
                <a:cs typeface="Times New Roman" panose="02020603050405020304" pitchFamily="18" charset="0"/>
              </a:rPr>
              <a:t>The purpose of the activation function is to introduce non-linearity into the model.</a:t>
            </a:r>
            <a:r>
              <a:rPr lang="en-US" sz="1800" dirty="0">
                <a:latin typeface="Times New Roman" panose="02020603050405020304" pitchFamily="18" charset="0"/>
                <a:cs typeface="Times New Roman" panose="02020603050405020304" pitchFamily="18" charset="0"/>
              </a:rPr>
              <a:t> In the case of a perceptron, the most common activation function is the step function, which outputs 1 if the weighted sum is greater than or equal to a certain threshold and 0 otherwise. The threshold is another learnable parameter.</a:t>
            </a:r>
          </a:p>
          <a:p>
            <a:pPr marL="342900" indent="-342900" algn="just">
              <a:lnSpc>
                <a:spcPct val="150000"/>
              </a:lnSpc>
              <a:buFont typeface="+mj-lt"/>
              <a:buAutoNum type="arabicPeriod" startAt="5"/>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startAt="5"/>
            </a:pPr>
            <a:endParaRPr lang="en-US" sz="1800" dirty="0">
              <a:solidFill>
                <a:srgbClr val="0070C0"/>
              </a:solidFill>
              <a:latin typeface="Times New Roman" panose="02020603050405020304" pitchFamily="18" charset="0"/>
              <a:cs typeface="Times New Roman" panose="02020603050405020304" pitchFamily="18" charset="0"/>
            </a:endParaRPr>
          </a:p>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startAt="5"/>
            </a:pPr>
            <a:endParaRPr lang="en-US" sz="1800" dirty="0">
              <a:solidFill>
                <a:srgbClr val="0070C0"/>
              </a:solidFill>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startAt="5"/>
            </a:pPr>
            <a:endParaRPr lang="en-US" sz="1800" dirty="0">
              <a:solidFill>
                <a:srgbClr val="0070C0"/>
              </a:solidFill>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startAt="5"/>
            </a:pPr>
            <a:r>
              <a:rPr lang="en-US" sz="1800" dirty="0">
                <a:solidFill>
                  <a:srgbClr val="0070C0"/>
                </a:solidFill>
                <a:latin typeface="Times New Roman" panose="02020603050405020304" pitchFamily="18" charset="0"/>
                <a:cs typeface="Times New Roman" panose="02020603050405020304" pitchFamily="18" charset="0"/>
              </a:rPr>
              <a:t>Output: </a:t>
            </a:r>
            <a:r>
              <a:rPr lang="en-US" sz="1800" dirty="0">
                <a:latin typeface="Times New Roman" panose="02020603050405020304" pitchFamily="18" charset="0"/>
                <a:cs typeface="Times New Roman" panose="02020603050405020304" pitchFamily="18" charset="0"/>
              </a:rPr>
              <a:t>The output of the activation function is the final prediction made by the perceptron. In binary classification tasks, this output is typically interpreted as a binary decision (e.g., class 0 or class 1).</a:t>
            </a:r>
          </a:p>
          <a:p>
            <a:pPr marL="342900" indent="-342900" algn="just">
              <a:lnSpc>
                <a:spcPct val="150000"/>
              </a:lnSpc>
              <a:buFont typeface="+mj-lt"/>
              <a:buAutoNum type="arabicPeriod" startAt="5"/>
            </a:pPr>
            <a:endParaRPr lang="en-US" sz="1800" dirty="0">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startAt="5"/>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nSpc>
                <a:spcPct val="150000"/>
              </a:lnSpc>
            </a:pPr>
            <a:endParaRPr lang="en-US"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3A0C982-AD15-286B-4B3C-26C70C1657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6283" y="2716035"/>
            <a:ext cx="5989839" cy="2530667"/>
          </a:xfrm>
          <a:prstGeom prst="rect">
            <a:avLst/>
          </a:prstGeom>
        </p:spPr>
      </p:pic>
    </p:spTree>
    <p:extLst>
      <p:ext uri="{BB962C8B-B14F-4D97-AF65-F5344CB8AC3E}">
        <p14:creationId xmlns:p14="http://schemas.microsoft.com/office/powerpoint/2010/main" val="6865455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10408</TotalTime>
  <Words>13748</Words>
  <Application>Microsoft Office PowerPoint</Application>
  <PresentationFormat>Widescreen</PresentationFormat>
  <Paragraphs>1802</Paragraphs>
  <Slides>194</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194</vt:i4>
      </vt:variant>
    </vt:vector>
  </HeadingPairs>
  <TitlesOfParts>
    <vt:vector size="208" baseType="lpstr">
      <vt:lpstr>Arial</vt:lpstr>
      <vt:lpstr>Calibri</vt:lpstr>
      <vt:lpstr>Calibri Light</vt:lpstr>
      <vt:lpstr>Courier New</vt:lpstr>
      <vt:lpstr>Helvetica</vt:lpstr>
      <vt:lpstr>helvetica neue</vt:lpstr>
      <vt:lpstr>Inter</vt:lpstr>
      <vt:lpstr>inter-regular</vt:lpstr>
      <vt:lpstr>Lato</vt:lpstr>
      <vt:lpstr>Open Sans</vt:lpstr>
      <vt:lpstr>Roboto</vt:lpstr>
      <vt:lpstr>Times New Roman</vt:lpstr>
      <vt:lpstr>Wingdings</vt:lpstr>
      <vt:lpstr>Office Theme</vt:lpstr>
      <vt:lpstr>Unit-II: Mining Association and Supervised Learning</vt:lpstr>
      <vt:lpstr>Unit-II: Mining Association and Supervised Learning</vt:lpstr>
      <vt:lpstr>Regression vs. Classification in Machine Learning:</vt:lpstr>
      <vt:lpstr>Regression vs. Classification in Machine Learning:</vt:lpstr>
      <vt:lpstr>Regression vs. Classification in Machine Learning:</vt:lpstr>
      <vt:lpstr>Which of the following is a regression task? </vt:lpstr>
      <vt:lpstr>Which of the following is a regression task? </vt:lpstr>
      <vt:lpstr>Which of the following is/are classification problem(s)? </vt:lpstr>
      <vt:lpstr>Various type of regression? </vt:lpstr>
      <vt:lpstr>Simple linear regression? </vt:lpstr>
      <vt:lpstr>Simple linear regression? </vt:lpstr>
      <vt:lpstr>Example: Simple linear regression</vt:lpstr>
      <vt:lpstr>Example: Simple linear regression</vt:lpstr>
      <vt:lpstr>Example: Simple linear regression</vt:lpstr>
      <vt:lpstr>Example: Simple linear regression</vt:lpstr>
      <vt:lpstr>Example: Simple linear regression</vt:lpstr>
      <vt:lpstr>Example: Simple linear regression</vt:lpstr>
      <vt:lpstr>Example: Simple linear regression</vt:lpstr>
      <vt:lpstr>Example: Simple linear regression</vt:lpstr>
      <vt:lpstr>Example: Simple linear regression</vt:lpstr>
      <vt:lpstr>Applying Linear Regression Model to Real-life Problems? </vt:lpstr>
      <vt:lpstr>Activity-based learning: </vt:lpstr>
      <vt:lpstr>Polynomial Regression:</vt:lpstr>
      <vt:lpstr>Need for Polynomial Regression:</vt:lpstr>
      <vt:lpstr>Need for Polynomial Regression:</vt:lpstr>
      <vt:lpstr>Equation of the Polynomial Regression Model:</vt:lpstr>
      <vt:lpstr>Role of polynomial degree in polynomial regression :</vt:lpstr>
      <vt:lpstr>Role of polynomial degree in polynomial regression :</vt:lpstr>
      <vt:lpstr>Simple linear regression :</vt:lpstr>
      <vt:lpstr>Simple linear regression :</vt:lpstr>
      <vt:lpstr>Multiple regression :</vt:lpstr>
      <vt:lpstr>Multiple regression :</vt:lpstr>
      <vt:lpstr>Multiple regression :</vt:lpstr>
      <vt:lpstr>Multiple regression :</vt:lpstr>
      <vt:lpstr>Multiple regression :</vt:lpstr>
      <vt:lpstr>Multiple regression :</vt:lpstr>
      <vt:lpstr>Multiple regression :</vt:lpstr>
      <vt:lpstr>Logistic Regression:</vt:lpstr>
      <vt:lpstr>Evaluation Metrics for regression Model:</vt:lpstr>
      <vt:lpstr>Mean Absolute Error (MAE):</vt:lpstr>
      <vt:lpstr>Mean Squared Error(MSE):</vt:lpstr>
      <vt:lpstr>Root Mean Squared Error(RMSE):</vt:lpstr>
      <vt:lpstr>Coefficient of Discrimination, R-squared (R2):</vt:lpstr>
      <vt:lpstr>Logistic Regression:</vt:lpstr>
      <vt:lpstr>Logistic Regression Equation:</vt:lpstr>
      <vt:lpstr>Logistic Function (Sigmoid Function):</vt:lpstr>
      <vt:lpstr>Type of Logistic Regression:</vt:lpstr>
      <vt:lpstr>Logistic Regression:</vt:lpstr>
      <vt:lpstr>Confusion Matrix:</vt:lpstr>
      <vt:lpstr>Evaluation Metrics for Classification:</vt:lpstr>
      <vt:lpstr>Evaluation Metrics for Logistic Regression:</vt:lpstr>
      <vt:lpstr>   Area under the Curve-Receiver operating characteristics (AUC-ROC) Curve :</vt:lpstr>
      <vt:lpstr>   Defining terms used in AUC and ROC Curve :</vt:lpstr>
      <vt:lpstr>   How to speculate about the performance of the model?</vt:lpstr>
      <vt:lpstr>   How to speculate about the performance of the model?</vt:lpstr>
      <vt:lpstr>   How to speculate about the performance of the model?</vt:lpstr>
      <vt:lpstr>   How to speculate about the performance of the model?</vt:lpstr>
      <vt:lpstr>   How to speculate about the performance of the model?</vt:lpstr>
      <vt:lpstr>   The relation between Sensitivity, Specificity, FPR, and Threshold:</vt:lpstr>
      <vt:lpstr>Key benefits of Logistic regression:</vt:lpstr>
      <vt:lpstr>Assumptions of the Logistic Regression:</vt:lpstr>
      <vt:lpstr>Challenges and limitations of logistic Regression:</vt:lpstr>
      <vt:lpstr>Challenges and limitations of logistic Regression:</vt:lpstr>
      <vt:lpstr>Applications of the Logistic Regression:</vt:lpstr>
      <vt:lpstr>Applications of the Logistic Regression:</vt:lpstr>
      <vt:lpstr>Support Vector Machine:</vt:lpstr>
      <vt:lpstr>Support Vector Machine:</vt:lpstr>
      <vt:lpstr>Support Vector Machine:</vt:lpstr>
      <vt:lpstr>Support Vector Machine:</vt:lpstr>
      <vt:lpstr>Support Vector Machine:</vt:lpstr>
      <vt:lpstr>Hyperplane:</vt:lpstr>
      <vt:lpstr>SVM is robust to outliers:</vt:lpstr>
      <vt:lpstr>SVM Type:</vt:lpstr>
      <vt:lpstr>SVM Type:</vt:lpstr>
      <vt:lpstr>Kernel Trick :</vt:lpstr>
      <vt:lpstr>Kernel Trick :</vt:lpstr>
      <vt:lpstr>Kernel Trick :</vt:lpstr>
      <vt:lpstr>Kernel Trick :</vt:lpstr>
      <vt:lpstr>Kernel Trick :</vt:lpstr>
      <vt:lpstr>SVM Parameter C:</vt:lpstr>
      <vt:lpstr>Listed below are a few SVM Kernels.:</vt:lpstr>
      <vt:lpstr>Neural Network: Introduction</vt:lpstr>
      <vt:lpstr>Neural Network: Architecture</vt:lpstr>
      <vt:lpstr>Neural Network: Architecture</vt:lpstr>
      <vt:lpstr>Neural Network: Architecture</vt:lpstr>
      <vt:lpstr>Neural Network: Architecture</vt:lpstr>
      <vt:lpstr>Learning in Neural Networks:</vt:lpstr>
      <vt:lpstr>Learning in Neural Networks: Supervised Learning</vt:lpstr>
      <vt:lpstr>Learning in Neural Networks: Unsupervised Learning</vt:lpstr>
      <vt:lpstr>Learning in Neural Networks: Reinforcement Learning</vt:lpstr>
      <vt:lpstr>Neural networks: Type</vt:lpstr>
      <vt:lpstr>Neural networks: Type:</vt:lpstr>
      <vt:lpstr>Neural networks: Type:</vt:lpstr>
      <vt:lpstr>Machine learning vs Deep learning:</vt:lpstr>
      <vt:lpstr>Some real-life applications of neural networks:</vt:lpstr>
      <vt:lpstr>Single layer perceptron:</vt:lpstr>
      <vt:lpstr>Single-layer Perceptron:</vt:lpstr>
      <vt:lpstr>Basic components of single layer perceptron:</vt:lpstr>
      <vt:lpstr>Basic Components of Perceptron:</vt:lpstr>
      <vt:lpstr>Multi-layer Perceptron:</vt:lpstr>
      <vt:lpstr>Multi-layer Perceptron:</vt:lpstr>
      <vt:lpstr>Single Layer vs Multi-layer Perceptron:</vt:lpstr>
      <vt:lpstr>Decision Tree:</vt:lpstr>
      <vt:lpstr>Decision Tree:</vt:lpstr>
      <vt:lpstr>Decision Tree:</vt:lpstr>
      <vt:lpstr>Decision Tree:</vt:lpstr>
      <vt:lpstr>Decision Tree Terminologies:</vt:lpstr>
      <vt:lpstr>Building an Optimal Decision Tree:</vt:lpstr>
      <vt:lpstr>Building an Optimal Decision Tree:</vt:lpstr>
      <vt:lpstr>Metrics to find Purity / Impurity in Decision Tree:</vt:lpstr>
      <vt:lpstr>Decision Tree is Founder for many algorithms:</vt:lpstr>
      <vt:lpstr>Pruning in Decision Tree:</vt:lpstr>
      <vt:lpstr>Decision Tree Assumptions:</vt:lpstr>
      <vt:lpstr>Decision Tree Assumptions:</vt:lpstr>
      <vt:lpstr>Decision Tree Assumptions:</vt:lpstr>
      <vt:lpstr>Entropy:</vt:lpstr>
      <vt:lpstr>Entropy:</vt:lpstr>
      <vt:lpstr>Entropy:</vt:lpstr>
      <vt:lpstr>Entropy:</vt:lpstr>
      <vt:lpstr>Entropy:</vt:lpstr>
      <vt:lpstr>Information Gain:</vt:lpstr>
      <vt:lpstr>Gini Impurity:</vt:lpstr>
      <vt:lpstr>Reduction in Variance:</vt:lpstr>
      <vt:lpstr>Types of Decision Tree:</vt:lpstr>
      <vt:lpstr>Steps to making Decision Tree:</vt:lpstr>
      <vt:lpstr>Iterative Dichotomiser3 [ID3]:</vt:lpstr>
      <vt:lpstr>Characteristics of ID3 Algorithm:</vt:lpstr>
      <vt:lpstr>Advantages and Disadvantages of ID3 Algorithm:</vt:lpstr>
      <vt:lpstr>Iterative Dichotomiser3 [ID3]:</vt:lpstr>
      <vt:lpstr>Iterative Dichotomiser3 [ID3]:</vt:lpstr>
      <vt:lpstr>Iterative Dichotomiser3 [ID3]:</vt:lpstr>
      <vt:lpstr>Iterative Dichotomiser3 [ID3]:</vt:lpstr>
      <vt:lpstr>Iterative Dichotomiser3 [ID3]:</vt:lpstr>
      <vt:lpstr>Iterative Dichotomiser3 [ID3]:</vt:lpstr>
      <vt:lpstr>Iterative Dichotomiser3 [ID3]:</vt:lpstr>
      <vt:lpstr>Iterative Dichotomiser3 [ID3]:</vt:lpstr>
      <vt:lpstr>Iterative Dichotomiser3 [ID3]:</vt:lpstr>
      <vt:lpstr>Iterative Dichotomiser3 [ID3]:</vt:lpstr>
      <vt:lpstr>Iterative Dichotomiser3 [ID3]:</vt:lpstr>
      <vt:lpstr>Iterative Dichotomiser3 [ID3]:</vt:lpstr>
      <vt:lpstr>Iterative Dichotomiser3 [ID3]:</vt:lpstr>
      <vt:lpstr>Iterative Dichotomiser3 [ID3]:</vt:lpstr>
      <vt:lpstr>Iterative Dichotomiser3 [ID3]:</vt:lpstr>
      <vt:lpstr>Iterative Dichotomiser3 [ID3]:</vt:lpstr>
      <vt:lpstr>Iterative Dichotomiser3 [ID3]:</vt:lpstr>
      <vt:lpstr>Iterative Dichotomiser3 [ID3]:</vt:lpstr>
      <vt:lpstr>Iterative Dichotomiser3 [ID3]:</vt:lpstr>
      <vt:lpstr>Iterative Dichotomiser3 [ID3]:</vt:lpstr>
      <vt:lpstr>Iterative Dichotomiser3 [ID3]:</vt:lpstr>
      <vt:lpstr>Iterative Dichotomiser3 [ID3]:</vt:lpstr>
      <vt:lpstr>Iterative Dichotomiser3 [ID3]:</vt:lpstr>
      <vt:lpstr>Iterative Dichotomiser3 [ID3]:</vt:lpstr>
      <vt:lpstr>Iterative Dichotomiser3 [ID3]:</vt:lpstr>
      <vt:lpstr>Decision Tree C 4.5:</vt:lpstr>
      <vt:lpstr>CART:</vt:lpstr>
      <vt:lpstr>CART:</vt:lpstr>
      <vt:lpstr>Difference between ID3, C4.5 and CART</vt:lpstr>
      <vt:lpstr>Decision Tree using CART:</vt:lpstr>
      <vt:lpstr>Decision Tree using CART:</vt:lpstr>
      <vt:lpstr>Decision Tree using CART:</vt:lpstr>
      <vt:lpstr>Decision Tree using CART:</vt:lpstr>
      <vt:lpstr>Decision Tree using CART:</vt:lpstr>
      <vt:lpstr>Decision Tree using CART:</vt:lpstr>
      <vt:lpstr>Decision Tree using CART:</vt:lpstr>
      <vt:lpstr>Decision Tree using CART:</vt:lpstr>
      <vt:lpstr>Decision Tree using CART:</vt:lpstr>
      <vt:lpstr>Decision Tree using CART:</vt:lpstr>
      <vt:lpstr>Decision Tree using CART:</vt:lpstr>
      <vt:lpstr>Decision Tree using C4.5:</vt:lpstr>
      <vt:lpstr>Decision Tree using C4.5:</vt:lpstr>
      <vt:lpstr>Decision Tree using C4.5:</vt:lpstr>
      <vt:lpstr>Decision Tree using C4.5:</vt:lpstr>
      <vt:lpstr>Decision Tree using C4.5:</vt:lpstr>
      <vt:lpstr>Decision Tree using C4.5:</vt:lpstr>
      <vt:lpstr>Decision Tree using C4.5:</vt:lpstr>
      <vt:lpstr>Decision Tree using C4.5:</vt:lpstr>
      <vt:lpstr>Decision Tree using C4.5:</vt:lpstr>
      <vt:lpstr>Decision Tree using C4.5:</vt:lpstr>
      <vt:lpstr>Decision Tree using C4.5:</vt:lpstr>
      <vt:lpstr>Decision Tree using C4.5:</vt:lpstr>
      <vt:lpstr>Decision Tree using C4.5:</vt:lpstr>
      <vt:lpstr>Decision Tree using C4.5:</vt:lpstr>
      <vt:lpstr>Decision Tree using C4.5:</vt:lpstr>
      <vt:lpstr>Decision Tree using C4.5:</vt:lpstr>
      <vt:lpstr>Decision Tree using C4.5:</vt:lpstr>
      <vt:lpstr>Decision Tree using C4.5:</vt:lpstr>
      <vt:lpstr>Decision Tree using C4.5:</vt:lpstr>
      <vt:lpstr>Apriori Algorithm:</vt:lpstr>
      <vt:lpstr>How Does the Apriori Algorithm Work?</vt:lpstr>
      <vt:lpstr>Components of Apriori algorithm:</vt:lpstr>
      <vt:lpstr>Components of Apriori algorithm:</vt:lpstr>
      <vt:lpstr>Components of Apriori algorithm:</vt:lpstr>
      <vt:lpstr>Reference:</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Unit-II: Mining Association and Supervised Learning</dc:title>
  <dc:creator>ROOP SINGH</dc:creator>
  <cp:lastModifiedBy>ROOP SINGH</cp:lastModifiedBy>
  <cp:revision>290</cp:revision>
  <dcterms:created xsi:type="dcterms:W3CDTF">2023-08-25T05:53:22Z</dcterms:created>
  <dcterms:modified xsi:type="dcterms:W3CDTF">2024-11-12T09:52:57Z</dcterms:modified>
</cp:coreProperties>
</file>